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15"/>
  </p:notesMasterIdLst>
  <p:handoutMasterIdLst>
    <p:handoutMasterId r:id="rId16"/>
  </p:handoutMasterIdLst>
  <p:sldIdLst>
    <p:sldId id="713" r:id="rId2"/>
    <p:sldId id="784" r:id="rId3"/>
    <p:sldId id="783" r:id="rId4"/>
    <p:sldId id="267" r:id="rId5"/>
    <p:sldId id="789" r:id="rId6"/>
    <p:sldId id="782" r:id="rId7"/>
    <p:sldId id="785" r:id="rId8"/>
    <p:sldId id="769" r:id="rId9"/>
    <p:sldId id="758" r:id="rId10"/>
    <p:sldId id="770" r:id="rId11"/>
    <p:sldId id="788" r:id="rId12"/>
    <p:sldId id="786" r:id="rId13"/>
    <p:sldId id="779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1916"/>
    <p:restoredTop sz="94087"/>
  </p:normalViewPr>
  <p:slideViewPr>
    <p:cSldViewPr>
      <p:cViewPr>
        <p:scale>
          <a:sx n="95" d="100"/>
          <a:sy n="95" d="100"/>
        </p:scale>
        <p:origin x="2336" y="4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3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9E1E365-CBE3-154A-88EE-AA5DC2FCBC7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Comic Sans MS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8D5B51-302F-3548-9551-F1C97447728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omic Sans MS" panose="030F0902030302020204" pitchFamily="66" charset="0"/>
              </a:defRPr>
            </a:lvl1pPr>
          </a:lstStyle>
          <a:p>
            <a:pPr>
              <a:defRPr/>
            </a:pPr>
            <a:fld id="{87CD8ADB-2301-E245-9541-B2A895AFDA9B}" type="datetime1">
              <a:rPr lang="en-US" altLang="en-US"/>
              <a:pPr>
                <a:defRPr/>
              </a:pPr>
              <a:t>10/21/20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FB688F-9B57-4A47-983A-30C68DBDF05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Comic Sans MS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C26A86-1C33-4B40-8CB8-86E8306B4B0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omic Sans MS" panose="030F0902030302020204" pitchFamily="66" charset="0"/>
              </a:defRPr>
            </a:lvl1pPr>
          </a:lstStyle>
          <a:p>
            <a:pPr>
              <a:defRPr/>
            </a:pPr>
            <a:fld id="{D0FEDBA9-396E-554C-B683-74A06C6D0E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942AAB42-9BF4-3541-83A1-57B2881F0FA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omic Sans MS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F0C96B54-6E9E-8C44-9759-2882FD13580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omic Sans MS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C838B78A-730F-7947-B9E6-22E785A4C0D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F9AA8E5B-A4C9-C949-801F-3B7B6875895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7174" name="Rectangle 6">
            <a:extLst>
              <a:ext uri="{FF2B5EF4-FFF2-40B4-BE49-F238E27FC236}">
                <a16:creationId xmlns:a16="http://schemas.microsoft.com/office/drawing/2014/main" id="{96BF2B65-73CD-7145-B1B6-CF83469E98E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omic Sans MS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>
            <a:extLst>
              <a:ext uri="{FF2B5EF4-FFF2-40B4-BE49-F238E27FC236}">
                <a16:creationId xmlns:a16="http://schemas.microsoft.com/office/drawing/2014/main" id="{E2DBE9BE-2CD7-4842-B089-958E431B45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omic Sans MS" panose="030F0902030302020204" pitchFamily="66" charset="0"/>
              </a:defRPr>
            </a:lvl1pPr>
          </a:lstStyle>
          <a:p>
            <a:pPr>
              <a:defRPr/>
            </a:pPr>
            <a:fld id="{06812C22-F747-544A-95A4-9A2E317908B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/>
        <a:ea typeface="ＭＳ Ｐゴシック" pitchFamily="-109" charset="-128"/>
        <a:cs typeface="ＭＳ Ｐゴシック" pitchFamily="-10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/>
        <a:ea typeface="ＭＳ Ｐゴシック" pitchFamily="-10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/>
        <a:ea typeface="ＭＳ Ｐゴシック" pitchFamily="-10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/>
        <a:ea typeface="ＭＳ Ｐゴシック" pitchFamily="-10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/>
        <a:ea typeface="ＭＳ Ｐゴシック" pitchFamily="-109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>
            <a:extLst>
              <a:ext uri="{FF2B5EF4-FFF2-40B4-BE49-F238E27FC236}">
                <a16:creationId xmlns:a16="http://schemas.microsoft.com/office/drawing/2014/main" id="{8CAF118E-45C6-F848-BC0B-76E6E358041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ED5A155A-BF9D-AD41-9437-8261324664B1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44ADB411-53D8-2E46-9676-EDC48C89648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B4CF14D2-0078-B14C-A17E-83D46D0C33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>
            <a:extLst>
              <a:ext uri="{FF2B5EF4-FFF2-40B4-BE49-F238E27FC236}">
                <a16:creationId xmlns:a16="http://schemas.microsoft.com/office/drawing/2014/main" id="{1ABAF9A8-4728-A04B-94DC-1C20801CE5D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>
            <a:extLst>
              <a:ext uri="{FF2B5EF4-FFF2-40B4-BE49-F238E27FC236}">
                <a16:creationId xmlns:a16="http://schemas.microsoft.com/office/drawing/2014/main" id="{D32EEF31-83BC-B348-B192-B80CC4AD42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63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>
            <a:extLst>
              <a:ext uri="{FF2B5EF4-FFF2-40B4-BE49-F238E27FC236}">
                <a16:creationId xmlns:a16="http://schemas.microsoft.com/office/drawing/2014/main" id="{8A373EC0-6A2F-6D4F-9E96-475EF16A933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8" name="Rectangle 3">
            <a:extLst>
              <a:ext uri="{FF2B5EF4-FFF2-40B4-BE49-F238E27FC236}">
                <a16:creationId xmlns:a16="http://schemas.microsoft.com/office/drawing/2014/main" id="{166FC77C-15A4-FE49-A1E6-9432047A45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63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928584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>
            <a:extLst>
              <a:ext uri="{FF2B5EF4-FFF2-40B4-BE49-F238E27FC236}">
                <a16:creationId xmlns:a16="http://schemas.microsoft.com/office/drawing/2014/main" id="{8A373EC0-6A2F-6D4F-9E96-475EF16A933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8" name="Rectangle 3">
            <a:extLst>
              <a:ext uri="{FF2B5EF4-FFF2-40B4-BE49-F238E27FC236}">
                <a16:creationId xmlns:a16="http://schemas.microsoft.com/office/drawing/2014/main" id="{166FC77C-15A4-FE49-A1E6-9432047A45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63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664783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>
            <a:extLst>
              <a:ext uri="{FF2B5EF4-FFF2-40B4-BE49-F238E27FC236}">
                <a16:creationId xmlns:a16="http://schemas.microsoft.com/office/drawing/2014/main" id="{4612AE10-288E-494B-A77A-9883A1323AF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4" name="Rectangle 3">
            <a:extLst>
              <a:ext uri="{FF2B5EF4-FFF2-40B4-BE49-F238E27FC236}">
                <a16:creationId xmlns:a16="http://schemas.microsoft.com/office/drawing/2014/main" id="{7A85AA18-ED05-1A41-87E5-90BFC6FD74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63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64135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>
            <a:extLst>
              <a:ext uri="{FF2B5EF4-FFF2-40B4-BE49-F238E27FC236}">
                <a16:creationId xmlns:a16="http://schemas.microsoft.com/office/drawing/2014/main" id="{1ABAF9A8-4728-A04B-94DC-1C20801CE5D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>
            <a:extLst>
              <a:ext uri="{FF2B5EF4-FFF2-40B4-BE49-F238E27FC236}">
                <a16:creationId xmlns:a16="http://schemas.microsoft.com/office/drawing/2014/main" id="{D32EEF31-83BC-B348-B192-B80CC4AD42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63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950733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77C0866-1F31-644E-B06E-8291AE70683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C358DC-E52D-3147-9928-8C3F41C900ED}" type="slidenum">
              <a:rPr lang="ja-JP" altLang="en-US"/>
              <a:pPr/>
              <a:t>4</a:t>
            </a:fld>
            <a:endParaRPr lang="en-US" altLang="ja-JP"/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747F088C-E103-764C-9792-DC7842A2FCD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02B447CB-8341-2A43-BA9A-EBAFB980E0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776526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77C0866-1F31-644E-B06E-8291AE70683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C358DC-E52D-3147-9928-8C3F41C900ED}" type="slidenum">
              <a:rPr lang="ja-JP" altLang="en-US"/>
              <a:pPr/>
              <a:t>5</a:t>
            </a:fld>
            <a:endParaRPr lang="en-US" altLang="ja-JP"/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747F088C-E103-764C-9792-DC7842A2FCD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02B447CB-8341-2A43-BA9A-EBAFB980E0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53937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>
            <a:extLst>
              <a:ext uri="{FF2B5EF4-FFF2-40B4-BE49-F238E27FC236}">
                <a16:creationId xmlns:a16="http://schemas.microsoft.com/office/drawing/2014/main" id="{2D1E6803-0E33-B545-BAB0-D12D571271C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6" name="Notes Placeholder 2">
            <a:extLst>
              <a:ext uri="{FF2B5EF4-FFF2-40B4-BE49-F238E27FC236}">
                <a16:creationId xmlns:a16="http://schemas.microsoft.com/office/drawing/2014/main" id="{3ADF2F37-8BCC-884D-9864-F1EE00988D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  <p:sp>
        <p:nvSpPr>
          <p:cNvPr id="52227" name="Slide Number Placeholder 3">
            <a:extLst>
              <a:ext uri="{FF2B5EF4-FFF2-40B4-BE49-F238E27FC236}">
                <a16:creationId xmlns:a16="http://schemas.microsoft.com/office/drawing/2014/main" id="{25DA2956-5566-6947-AC74-CD849D4EA1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AA1DC523-BC8F-E84D-B94B-C7242B67D6E4}" type="slidenum">
              <a:rPr lang="en-US" altLang="en-US" sz="1200">
                <a:latin typeface="Comic Sans MS" panose="030F0902030302020204" pitchFamily="66" charset="0"/>
              </a:rPr>
              <a:pPr/>
              <a:t>6</a:t>
            </a:fld>
            <a:endParaRPr lang="en-US" altLang="en-US" sz="1200">
              <a:latin typeface="Comic Sans MS" panose="030F09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42920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>
            <a:extLst>
              <a:ext uri="{FF2B5EF4-FFF2-40B4-BE49-F238E27FC236}">
                <a16:creationId xmlns:a16="http://schemas.microsoft.com/office/drawing/2014/main" id="{76093B0F-8668-8147-A83E-AC279CCF141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4" name="Rectangle 3">
            <a:extLst>
              <a:ext uri="{FF2B5EF4-FFF2-40B4-BE49-F238E27FC236}">
                <a16:creationId xmlns:a16="http://schemas.microsoft.com/office/drawing/2014/main" id="{81F99FCB-A6E3-D748-9BC1-9CEF58F2B4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63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81470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>
            <a:extLst>
              <a:ext uri="{FF2B5EF4-FFF2-40B4-BE49-F238E27FC236}">
                <a16:creationId xmlns:a16="http://schemas.microsoft.com/office/drawing/2014/main" id="{76093B0F-8668-8147-A83E-AC279CCF141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4" name="Rectangle 3">
            <a:extLst>
              <a:ext uri="{FF2B5EF4-FFF2-40B4-BE49-F238E27FC236}">
                <a16:creationId xmlns:a16="http://schemas.microsoft.com/office/drawing/2014/main" id="{81F99FCB-A6E3-D748-9BC1-9CEF58F2B4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63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>
            <a:extLst>
              <a:ext uri="{FF2B5EF4-FFF2-40B4-BE49-F238E27FC236}">
                <a16:creationId xmlns:a16="http://schemas.microsoft.com/office/drawing/2014/main" id="{8A373EC0-6A2F-6D4F-9E96-475EF16A933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8" name="Rectangle 3">
            <a:extLst>
              <a:ext uri="{FF2B5EF4-FFF2-40B4-BE49-F238E27FC236}">
                <a16:creationId xmlns:a16="http://schemas.microsoft.com/office/drawing/2014/main" id="{166FC77C-15A4-FE49-A1E6-9432047A45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63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>
            <a:extLst>
              <a:ext uri="{FF2B5EF4-FFF2-40B4-BE49-F238E27FC236}">
                <a16:creationId xmlns:a16="http://schemas.microsoft.com/office/drawing/2014/main" id="{EA2F3882-F438-E348-ADFC-271792AE9A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8">
            <a:extLst>
              <a:ext uri="{FF2B5EF4-FFF2-40B4-BE49-F238E27FC236}">
                <a16:creationId xmlns:a16="http://schemas.microsoft.com/office/drawing/2014/main" id="{2B11A6C5-A4B6-2342-B6E1-5950EF33058E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-109" charset="2"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EB634FCE-F523-3D4B-B00E-5CFA02D8D1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E6FC7F8B-3909-294C-AF6F-F8E41EBEE9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C0E7D166-E47A-8549-9B47-E4F8A0DD5F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8E7CABA-0AF0-C74A-8945-7FD6C312D9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9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E33A91A-01FD-A24C-AFBF-3368F3D658B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2F60645-1DB4-0047-BC59-32BE624B81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33754E4-1587-5148-900F-DADFA04CD7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1F37FDF-34B8-FD49-BA74-1DB698F6D5B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020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5B1AC90-0C8D-504C-99A7-6446A9EECB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18849BB-9C8C-5C42-8494-F40B6D215C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1ED253A-5CDB-7F47-8940-F677B6EA20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B7F8679-809B-AD4E-8465-2882C75DC4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19117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195CED-F4B3-2A40-9AAF-541BF51EA6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400711-EFBA-6945-9B73-13CC9D0479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D7CBED-6753-FF4B-9B9F-594CF0608E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B13E309-CD5A-D848-9F61-F4F767255F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6958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56A31-E25B-5340-84FE-81878C45DD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AD484A-D9D0-DA45-8495-C0FAB051A4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BF356B-7477-384A-93E1-3AC13986EE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112D64-0423-8447-A6D6-5A3AC96A41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79AA9-B3CC-894A-9BD7-E37CC0DE9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6E508C-8752-3D47-950F-F2AA6D955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BD4B910-F027-C149-91C3-E19CAE1A1314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20884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33E4B0-55E7-F94C-95F1-E70F6EB05C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B65A89E-D231-6949-BC68-38E36E57B1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AE21B5B-17CA-8149-85FB-23798FFD24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AA32A54-D38F-BC4A-9F38-4B24B3B5066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2555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F580AFB-7DE9-194C-99BA-7660E9CBE7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9443ED4-1FB4-EC4C-BE9C-5E4C90CE1B6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D3C97D4-3C5B-524D-8339-4FA3E906C9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FEDCD36-3449-544E-AFA1-AACAF33848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2143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D37F4F-E09B-9547-A0C3-27EFFDDF77B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7F22BC-6531-1E4F-957D-A25891D5E4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1C5A5A-5495-DA45-AA0B-9C4F3C7283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A2FB70F-0758-3843-A51C-6616636FD3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15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3E96B06-5EA2-554B-9396-367A939EDC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DABF5B7-C8CC-C44A-93E5-30C6D7E139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02B86AB-267C-C14D-B6CF-8E100C59DED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E02D5E3-631E-5040-BD9A-86DD4108F1E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7875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7C0611E-573A-8C4C-9CAC-689C641FD5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E4E4935-1A97-374A-A4A2-7AEC3B3DE4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B33505B-D8FE-714B-A11D-FB3DC311B7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2034880-931F-A848-B926-6AA2A3C84A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4148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E7045D6-8230-9345-BA65-A42DB46975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59B3337-57FA-CD47-A221-C2710372BA2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6A65C55-5FB0-164A-83F0-E9A4C8037B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8F27A2D-9C07-CB4C-81E3-E2ADFDF5E94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3491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5EE1F7-83CB-394A-92A5-98AEE96937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60AF38-EACC-C84D-AA21-FBB6223DD1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4AE597-00BA-FD41-BA27-3B1B74DEA2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B8ACDF9-F902-1040-A28D-9D3E9698E9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3503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E9BB0C-6D80-164D-BFBE-E4E3136573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B52CC3-E8A0-F04D-8C0B-25A8DDC2BB8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456168-3B18-1944-81D8-6D5082E1A7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4742181-2065-4F48-B6C4-A4AAC972C2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8773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979A31A-90E5-1B4D-B3EA-1FD9578611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F64B8C1-E848-AD4E-AE49-44C5A5C3F8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1E39216D-CDEE-B945-AD16-2CF73B2F390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omic Sans MS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19B5EAFD-29F2-8049-9376-2E4D2FFEFB9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Comic Sans MS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1439FB10-4213-A94C-BD61-F8C60F5EC28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omic Sans MS" panose="030F0902030302020204" pitchFamily="66" charset="0"/>
              </a:defRPr>
            </a:lvl1pPr>
          </a:lstStyle>
          <a:p>
            <a:pPr>
              <a:defRPr/>
            </a:pPr>
            <a:fld id="{4A1E6C48-9F14-B149-8652-DDCBAE4D0BFA}" type="slidenum">
              <a:rPr lang="en-US" altLang="en-US"/>
              <a:pPr>
                <a:defRPr/>
              </a:pPr>
              <a:t>‹#›</a:t>
            </a:fld>
            <a:fld id="{1311015D-D68A-AC42-91C5-401E09F181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Freeform 7">
            <a:extLst>
              <a:ext uri="{FF2B5EF4-FFF2-40B4-BE49-F238E27FC236}">
                <a16:creationId xmlns:a16="http://schemas.microsoft.com/office/drawing/2014/main" id="{463B9307-41F2-9B4C-9C4E-CC7D8E668B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2" name="Line 8">
            <a:extLst>
              <a:ext uri="{FF2B5EF4-FFF2-40B4-BE49-F238E27FC236}">
                <a16:creationId xmlns:a16="http://schemas.microsoft.com/office/drawing/2014/main" id="{0DE245ED-8CBE-6B43-9383-012967448A2E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25" r:id="rId1"/>
    <p:sldLayoutId id="2147484426" r:id="rId2"/>
    <p:sldLayoutId id="2147484427" r:id="rId3"/>
    <p:sldLayoutId id="2147484428" r:id="rId4"/>
    <p:sldLayoutId id="2147484429" r:id="rId5"/>
    <p:sldLayoutId id="2147484430" r:id="rId6"/>
    <p:sldLayoutId id="2147484431" r:id="rId7"/>
    <p:sldLayoutId id="2147484432" r:id="rId8"/>
    <p:sldLayoutId id="2147484433" r:id="rId9"/>
    <p:sldLayoutId id="2147484434" r:id="rId10"/>
    <p:sldLayoutId id="2147484435" r:id="rId11"/>
    <p:sldLayoutId id="2147484436" r:id="rId12"/>
    <p:sldLayoutId id="2147484437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omic Sans MS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omic Sans MS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omic Sans MS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omic Sans MS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omic Sans MS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rgbClr val="000090"/>
          </a:solidFill>
          <a:latin typeface="Comic Sans MS"/>
          <a:ea typeface="ＭＳ Ｐゴシック" pitchFamily="-109" charset="-128"/>
          <a:cs typeface="Comic Sans M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rgbClr val="000090"/>
          </a:solidFill>
          <a:latin typeface="Comic Sans MS"/>
          <a:ea typeface="ＭＳ Ｐゴシック" pitchFamily="-109" charset="-128"/>
          <a:cs typeface="Comic Sans MS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rgbClr val="000090"/>
          </a:solidFill>
          <a:latin typeface="Comic Sans MS"/>
          <a:ea typeface="ＭＳ Ｐゴシック" pitchFamily="-109" charset="-128"/>
          <a:cs typeface="Comic Sans MS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rgbClr val="000090"/>
          </a:solidFill>
          <a:latin typeface="Comic Sans MS"/>
          <a:ea typeface="ＭＳ Ｐゴシック" pitchFamily="-109" charset="-128"/>
          <a:cs typeface="Comic Sans MS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rgbClr val="000090"/>
          </a:solidFill>
          <a:latin typeface="Comic Sans MS"/>
          <a:ea typeface="ＭＳ Ｐゴシック" pitchFamily="-109" charset="-128"/>
          <a:cs typeface="Comic Sans MS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-109" charset="2"/>
        <a:buChar char="§"/>
        <a:defRPr sz="2000">
          <a:solidFill>
            <a:schemeClr val="tx1"/>
          </a:solidFill>
          <a:latin typeface="+mn-lt"/>
          <a:ea typeface="ＭＳ Ｐゴシック" pitchFamily="-109" charset="-128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-109" charset="2"/>
        <a:buChar char="§"/>
        <a:defRPr sz="2000">
          <a:solidFill>
            <a:schemeClr val="tx1"/>
          </a:solidFill>
          <a:latin typeface="+mn-lt"/>
          <a:ea typeface="ＭＳ Ｐゴシック" pitchFamily="-109" charset="-128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-109" charset="2"/>
        <a:buChar char="§"/>
        <a:defRPr sz="2000">
          <a:solidFill>
            <a:schemeClr val="tx1"/>
          </a:solidFill>
          <a:latin typeface="+mn-lt"/>
          <a:ea typeface="ＭＳ Ｐゴシック" pitchFamily="-109" charset="-128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-109" charset="2"/>
        <a:buChar char="§"/>
        <a:defRPr sz="2000">
          <a:solidFill>
            <a:schemeClr val="tx1"/>
          </a:solidFill>
          <a:latin typeface="+mn-lt"/>
          <a:ea typeface="ＭＳ Ｐゴシック" pitchFamily="-109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5B7EA8C5-DBEB-E64D-B668-5CB6D9FB088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827088" y="1412875"/>
            <a:ext cx="8137525" cy="1752600"/>
          </a:xfrm>
        </p:spPr>
        <p:txBody>
          <a:bodyPr/>
          <a:lstStyle/>
          <a:p>
            <a:pPr eaLnBrk="1" hangingPunct="1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de-DE" altLang="en-US" sz="4000" dirty="0" err="1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Theme</a:t>
            </a:r>
            <a:r>
              <a:rPr lang="de-DE" altLang="en-US" sz="4000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 Park </a:t>
            </a:r>
            <a:r>
              <a:rPr lang="de-DE" altLang="en-US" sz="4000" dirty="0" err="1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Multiplication</a:t>
            </a:r>
            <a:r>
              <a:rPr lang="de-DE" altLang="en-US" sz="4000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 – </a:t>
            </a:r>
            <a:br>
              <a:rPr lang="de-DE" altLang="en-US" sz="4000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</a:br>
            <a:r>
              <a:rPr lang="de-DE" altLang="en-US" sz="4000" dirty="0" err="1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Creating</a:t>
            </a:r>
            <a:r>
              <a:rPr lang="de-DE" altLang="en-US" sz="4000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 Communities </a:t>
            </a:r>
            <a:r>
              <a:rPr lang="de-DE" altLang="en-US" sz="4000" dirty="0" err="1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of</a:t>
            </a:r>
            <a:r>
              <a:rPr lang="de-DE" altLang="en-US" sz="4000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 </a:t>
            </a:r>
            <a:r>
              <a:rPr lang="de-DE" altLang="en-US" sz="4000" dirty="0" err="1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Mathematical</a:t>
            </a:r>
            <a:r>
              <a:rPr lang="de-DE" altLang="en-US" sz="4000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 </a:t>
            </a:r>
            <a:r>
              <a:rPr lang="de-DE" altLang="en-US" sz="4000" dirty="0" err="1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Inquiry</a:t>
            </a:r>
            <a:endParaRPr lang="en-US" altLang="en-US" sz="44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ＭＳ Ｐゴシック" panose="020B0600070205080204" pitchFamily="34" charset="-128"/>
              <a:cs typeface="Calibri" panose="020F0502020204030204" pitchFamily="34" charset="0"/>
            </a:endParaRPr>
          </a:p>
        </p:txBody>
      </p:sp>
      <p:sp>
        <p:nvSpPr>
          <p:cNvPr id="16386" name="Rectangle 3">
            <a:extLst>
              <a:ext uri="{FF2B5EF4-FFF2-40B4-BE49-F238E27FC236}">
                <a16:creationId xmlns:a16="http://schemas.microsoft.com/office/drawing/2014/main" id="{2BF84838-F4D9-A840-AFD3-9CF6071D4E4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11188" y="4613275"/>
            <a:ext cx="7632700" cy="2087563"/>
          </a:xfrm>
        </p:spPr>
        <p:txBody>
          <a:bodyPr/>
          <a:lstStyle/>
          <a:p>
            <a:pPr lvl="1" eaLnBrk="1" hangingPunct="1">
              <a:buFont typeface="Wingdings" pitchFamily="2" charset="2"/>
              <a:buNone/>
              <a:defRPr/>
            </a:pPr>
            <a:r>
              <a:rPr lang="en-AU" altLang="en-US" dirty="0">
                <a:solidFill>
                  <a:schemeClr val="accent4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Susie Groves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AU" altLang="en-US" dirty="0">
                <a:solidFill>
                  <a:schemeClr val="accent4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Deakin University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AU" altLang="en-US" dirty="0" err="1">
                <a:solidFill>
                  <a:schemeClr val="accent4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susie.groves@deakin.edu.au</a:t>
            </a:r>
            <a:endParaRPr lang="en-AU" altLang="en-US" dirty="0">
              <a:solidFill>
                <a:schemeClr val="accent4"/>
              </a:solidFill>
              <a:latin typeface="Calibri" panose="020F0502020204030204" pitchFamily="34" charset="0"/>
              <a:ea typeface="ＭＳ Ｐゴシック" panose="020B0600070205080204" pitchFamily="34" charset="-128"/>
              <a:cs typeface="Calibri" panose="020F0502020204030204" pitchFamily="34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AU" altLang="en-US" dirty="0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  <a:p>
            <a:pPr lvl="1" eaLnBrk="1" hangingPunct="1">
              <a:buFont typeface="Wingdings" pitchFamily="2" charset="2"/>
              <a:buNone/>
              <a:defRPr/>
            </a:pPr>
            <a:endParaRPr lang="en-AU" altLang="en-US" dirty="0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  <p:sp>
        <p:nvSpPr>
          <p:cNvPr id="16387" name="Slide Number Placeholder 6">
            <a:extLst>
              <a:ext uri="{FF2B5EF4-FFF2-40B4-BE49-F238E27FC236}">
                <a16:creationId xmlns:a16="http://schemas.microsoft.com/office/drawing/2014/main" id="{09A75260-F729-7045-AB52-BBE48B47E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FC1BFCB-B08D-7149-B7C2-4D5B02B299F1}" type="slidenum">
              <a:rPr lang="en-US" altLang="en-US" sz="1200">
                <a:solidFill>
                  <a:schemeClr val="tx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20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>
            <a:extLst>
              <a:ext uri="{FF2B5EF4-FFF2-40B4-BE49-F238E27FC236}">
                <a16:creationId xmlns:a16="http://schemas.microsoft.com/office/drawing/2014/main" id="{9501DB3F-31D0-364D-8AA3-4D00016FEA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41660"/>
            <a:ext cx="7772400" cy="927100"/>
          </a:xfrm>
        </p:spPr>
        <p:txBody>
          <a:bodyPr/>
          <a:lstStyle/>
          <a:p>
            <a:pPr>
              <a:defRPr/>
            </a:pPr>
            <a:r>
              <a:rPr lang="en-US" altLang="en-US" sz="3600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Socio-mathematical norms </a:t>
            </a:r>
            <a:br>
              <a:rPr lang="en-US" altLang="en-US" sz="3600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AU" altLang="en-US" sz="36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ＭＳ Ｐゴシック" panose="020B0600070205080204" pitchFamily="34" charset="-128"/>
              <a:cs typeface="Calibri" panose="020F0502020204030204" pitchFamily="34" charset="0"/>
            </a:endParaRPr>
          </a:p>
        </p:txBody>
      </p:sp>
      <p:sp>
        <p:nvSpPr>
          <p:cNvPr id="20482" name="Slide Number Placeholder 4">
            <a:extLst>
              <a:ext uri="{FF2B5EF4-FFF2-40B4-BE49-F238E27FC236}">
                <a16:creationId xmlns:a16="http://schemas.microsoft.com/office/drawing/2014/main" id="{7E9081C9-7725-7244-932C-F5D83DF45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D94AF07-FAF3-F743-8DC6-B0DEFFB8041F}" type="slidenum">
              <a:rPr lang="ja-JP" altLang="en-AU" sz="1400">
                <a:solidFill>
                  <a:schemeClr val="tx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AU" altLang="ja-JP" sz="1400">
              <a:solidFill>
                <a:schemeClr val="tx1"/>
              </a:solidFill>
            </a:endParaRPr>
          </a:p>
        </p:txBody>
      </p:sp>
      <p:sp>
        <p:nvSpPr>
          <p:cNvPr id="21508" name="コンテンツ プレースホルダ 6">
            <a:extLst>
              <a:ext uri="{FF2B5EF4-FFF2-40B4-BE49-F238E27FC236}">
                <a16:creationId xmlns:a16="http://schemas.microsoft.com/office/drawing/2014/main" id="{D450A60E-5285-6640-8900-1B3FC767A9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3713" y="1247775"/>
            <a:ext cx="8202743" cy="5445125"/>
          </a:xfrm>
        </p:spPr>
        <p:txBody>
          <a:bodyPr/>
          <a:lstStyle/>
          <a:p>
            <a:r>
              <a:rPr lang="de-DE" altLang="en-US" sz="2400" dirty="0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E.g. normative (</a:t>
            </a:r>
            <a:r>
              <a:rPr lang="de-DE" altLang="en-US" sz="2400" dirty="0" err="1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shared</a:t>
            </a:r>
            <a:r>
              <a:rPr lang="de-DE" altLang="en-US" sz="2400" dirty="0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) </a:t>
            </a:r>
            <a:r>
              <a:rPr lang="de-DE" altLang="en-US" sz="2400" dirty="0" err="1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understandings</a:t>
            </a:r>
            <a:r>
              <a:rPr lang="de-DE" altLang="en-US" sz="2400" dirty="0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 </a:t>
            </a:r>
            <a:r>
              <a:rPr lang="de-DE" altLang="en-US" sz="2400" dirty="0" err="1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of</a:t>
            </a:r>
            <a:r>
              <a:rPr lang="de-DE" altLang="en-US" sz="2400" dirty="0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 </a:t>
            </a:r>
            <a:r>
              <a:rPr lang="de-DE" altLang="en-US" sz="2400" dirty="0" err="1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what</a:t>
            </a:r>
            <a:r>
              <a:rPr lang="de-DE" altLang="en-US" sz="2400" dirty="0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 </a:t>
            </a:r>
            <a:r>
              <a:rPr lang="de-DE" altLang="en-US" sz="2400" dirty="0" err="1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counts</a:t>
            </a:r>
            <a:r>
              <a:rPr lang="de-DE" altLang="en-US" sz="2400" dirty="0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 </a:t>
            </a:r>
            <a:r>
              <a:rPr lang="de-DE" altLang="en-US" sz="2400" dirty="0" err="1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as</a:t>
            </a:r>
            <a:endParaRPr lang="de-DE" altLang="en-US" sz="2400" dirty="0">
              <a:solidFill>
                <a:srgbClr val="002060"/>
              </a:solidFill>
              <a:latin typeface="Calibri" panose="020F0502020204030204" pitchFamily="34" charset="0"/>
              <a:ea typeface="ＭＳ Ｐゴシック" panose="020B0600070205080204" pitchFamily="34" charset="-128"/>
              <a:cs typeface="Calibri" panose="020F0502020204030204" pitchFamily="34" charset="0"/>
            </a:endParaRPr>
          </a:p>
          <a:p>
            <a:pPr lvl="1"/>
            <a:r>
              <a:rPr lang="de-DE" altLang="en-US" sz="2000" dirty="0" err="1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mathematically</a:t>
            </a:r>
            <a:r>
              <a:rPr lang="de-DE" altLang="en-US" sz="2000" dirty="0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 different, </a:t>
            </a:r>
            <a:r>
              <a:rPr lang="de-DE" altLang="en-US" sz="2000" dirty="0" err="1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sophisticated</a:t>
            </a:r>
            <a:r>
              <a:rPr lang="de-DE" altLang="en-US" sz="2000" dirty="0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, </a:t>
            </a:r>
            <a:r>
              <a:rPr lang="de-DE" altLang="en-US" sz="2000" dirty="0" err="1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efficient</a:t>
            </a:r>
            <a:r>
              <a:rPr lang="de-DE" altLang="en-US" sz="2000" dirty="0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, elegant</a:t>
            </a:r>
          </a:p>
          <a:p>
            <a:pPr lvl="1">
              <a:spcAft>
                <a:spcPts val="800"/>
              </a:spcAft>
            </a:pPr>
            <a:r>
              <a:rPr lang="de-DE" altLang="en-US" sz="2000" dirty="0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an </a:t>
            </a:r>
            <a:r>
              <a:rPr lang="de-DE" altLang="en-US" sz="2000" dirty="0" err="1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acceptable</a:t>
            </a:r>
            <a:r>
              <a:rPr lang="de-DE" altLang="en-US" sz="2000" dirty="0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 </a:t>
            </a:r>
            <a:r>
              <a:rPr lang="de-DE" altLang="en-US" sz="2000" dirty="0" err="1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mathematical</a:t>
            </a:r>
            <a:r>
              <a:rPr lang="de-DE" altLang="en-US" sz="2000" dirty="0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 </a:t>
            </a:r>
            <a:r>
              <a:rPr lang="de-DE" altLang="en-US" sz="2000" dirty="0" err="1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explanation</a:t>
            </a:r>
            <a:r>
              <a:rPr lang="de-DE" altLang="en-US" sz="2000" dirty="0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 </a:t>
            </a:r>
            <a:r>
              <a:rPr lang="de-DE" altLang="en-US" sz="2000" dirty="0" err="1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or</a:t>
            </a:r>
            <a:r>
              <a:rPr lang="de-DE" altLang="en-US" sz="2000" dirty="0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 </a:t>
            </a:r>
            <a:r>
              <a:rPr lang="de-DE" altLang="en-US" sz="2000" dirty="0" err="1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justification</a:t>
            </a:r>
            <a:endParaRPr lang="de-DE" altLang="en-US" sz="2000" dirty="0">
              <a:solidFill>
                <a:srgbClr val="002060"/>
              </a:solidFill>
              <a:latin typeface="Calibri" panose="020F0502020204030204" pitchFamily="34" charset="0"/>
              <a:ea typeface="ＭＳ Ｐゴシック" panose="020B0600070205080204" pitchFamily="34" charset="-128"/>
              <a:cs typeface="Calibri" panose="020F0502020204030204" pitchFamily="34" charset="0"/>
            </a:endParaRPr>
          </a:p>
          <a:p>
            <a:r>
              <a:rPr lang="de-DE" altLang="en-US" sz="2400" dirty="0" err="1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Social</a:t>
            </a:r>
            <a:r>
              <a:rPr lang="de-DE" altLang="en-US" sz="2400" dirty="0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 </a:t>
            </a:r>
            <a:r>
              <a:rPr lang="de-DE" altLang="en-US" sz="2400" dirty="0" err="1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norms</a:t>
            </a:r>
            <a:r>
              <a:rPr lang="de-DE" altLang="en-US" sz="2400" dirty="0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 </a:t>
            </a:r>
            <a:r>
              <a:rPr lang="de-DE" altLang="en-US" sz="2400" dirty="0" err="1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vs</a:t>
            </a:r>
            <a:r>
              <a:rPr lang="de-DE" altLang="en-US" sz="2400" dirty="0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 </a:t>
            </a:r>
            <a:r>
              <a:rPr lang="en-US" alt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Socio-mathematical norms </a:t>
            </a:r>
          </a:p>
          <a:p>
            <a:pPr lvl="1"/>
            <a:r>
              <a:rPr lang="en-US" alt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students should offer different solutions – a social norm</a:t>
            </a:r>
          </a:p>
          <a:p>
            <a:pPr lvl="1">
              <a:spcAft>
                <a:spcPts val="800"/>
              </a:spcAft>
            </a:pPr>
            <a:r>
              <a:rPr lang="en-US" alt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constitutes a different solution – a socio-mathematical norm</a:t>
            </a:r>
          </a:p>
          <a:p>
            <a:r>
              <a:rPr lang="en-US" alt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Socio-mathematical norms are </a:t>
            </a: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interactively constituted</a:t>
            </a:r>
          </a:p>
          <a:p>
            <a:pPr lvl="1"/>
            <a:r>
              <a:rPr lang="en-US" alt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e.g. no criteria as to what constitutes a different solution</a:t>
            </a:r>
          </a:p>
          <a:p>
            <a:pPr lvl="2"/>
            <a:r>
              <a:rPr lang="en-US" altLang="en-US" sz="18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negotiated by the teacher &amp; students through interactions</a:t>
            </a:r>
            <a:endParaRPr lang="de-DE" altLang="en-US" sz="1800" dirty="0">
              <a:solidFill>
                <a:srgbClr val="002060"/>
              </a:solidFill>
              <a:latin typeface="Calibri" panose="020F0502020204030204" pitchFamily="34" charset="0"/>
              <a:ea typeface="ＭＳ Ｐゴシック" panose="020B0600070205080204" pitchFamily="34" charset="-128"/>
              <a:cs typeface="Calibri" panose="020F0502020204030204" pitchFamily="34" charset="0"/>
            </a:endParaRPr>
          </a:p>
          <a:p>
            <a:pPr lvl="1"/>
            <a:r>
              <a:rPr lang="de-DE" altLang="en-US" sz="2000" dirty="0" err="1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teacher</a:t>
            </a:r>
            <a:r>
              <a:rPr lang="de-DE" altLang="en-US" sz="2000" dirty="0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 </a:t>
            </a:r>
            <a:r>
              <a:rPr lang="de-DE" altLang="en-US" sz="2000" dirty="0" err="1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represents</a:t>
            </a:r>
            <a:r>
              <a:rPr lang="de-DE" altLang="en-US" sz="2000" dirty="0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 </a:t>
            </a:r>
            <a:r>
              <a:rPr lang="de-DE" altLang="en-US" sz="2000" dirty="0" err="1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discipline</a:t>
            </a:r>
            <a:r>
              <a:rPr lang="de-DE" altLang="en-US" sz="2000" dirty="0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 </a:t>
            </a:r>
            <a:r>
              <a:rPr lang="de-DE" altLang="en-US" sz="2000" dirty="0" err="1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of</a:t>
            </a:r>
            <a:r>
              <a:rPr lang="de-DE" altLang="en-US" sz="2000" dirty="0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 </a:t>
            </a:r>
            <a:r>
              <a:rPr lang="de-DE" altLang="en-US" sz="2000" dirty="0" err="1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mathematics</a:t>
            </a:r>
            <a:endParaRPr lang="de-DE" altLang="en-US" sz="2000" dirty="0">
              <a:solidFill>
                <a:srgbClr val="002060"/>
              </a:solidFill>
              <a:latin typeface="Calibri" panose="020F0502020204030204" pitchFamily="34" charset="0"/>
              <a:ea typeface="ＭＳ Ｐゴシック" panose="020B0600070205080204" pitchFamily="34" charset="-128"/>
              <a:cs typeface="Calibri" panose="020F0502020204030204" pitchFamily="34" charset="0"/>
            </a:endParaRPr>
          </a:p>
          <a:p>
            <a:pPr lvl="2">
              <a:spcAft>
                <a:spcPts val="800"/>
              </a:spcAft>
            </a:pPr>
            <a:r>
              <a:rPr lang="de-DE" altLang="en-US" sz="1800" dirty="0" err="1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teacher‘s</a:t>
            </a:r>
            <a:r>
              <a:rPr lang="de-DE" altLang="en-US" sz="1800" dirty="0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 </a:t>
            </a:r>
            <a:r>
              <a:rPr lang="de-DE" altLang="en-US" sz="1800" dirty="0" err="1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reaction</a:t>
            </a:r>
            <a:r>
              <a:rPr lang="de-DE" altLang="en-US" sz="1800" dirty="0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 </a:t>
            </a:r>
            <a:r>
              <a:rPr lang="de-DE" altLang="en-US" sz="1800" dirty="0" err="1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to</a:t>
            </a:r>
            <a:r>
              <a:rPr lang="de-DE" altLang="en-US" sz="1800" dirty="0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 a </a:t>
            </a:r>
            <a:r>
              <a:rPr lang="de-DE" altLang="en-US" sz="1800" dirty="0" err="1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solution</a:t>
            </a:r>
            <a:r>
              <a:rPr lang="de-DE" altLang="en-US" sz="1800" dirty="0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 </a:t>
            </a:r>
            <a:r>
              <a:rPr lang="de-DE" altLang="en-US" sz="1800" dirty="0" err="1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indicates</a:t>
            </a:r>
            <a:r>
              <a:rPr lang="de-DE" altLang="en-US" sz="1800" dirty="0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 </a:t>
            </a:r>
            <a:r>
              <a:rPr lang="de-DE" altLang="en-US" sz="1800" dirty="0" err="1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how</a:t>
            </a:r>
            <a:r>
              <a:rPr lang="de-DE" altLang="en-US" sz="1800" dirty="0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 </a:t>
            </a:r>
            <a:r>
              <a:rPr lang="de-DE" altLang="en-US" sz="1800" dirty="0" err="1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it</a:t>
            </a:r>
            <a:r>
              <a:rPr lang="de-DE" altLang="en-US" sz="1800" dirty="0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 </a:t>
            </a:r>
            <a:r>
              <a:rPr lang="de-DE" altLang="en-US" sz="1800" dirty="0" err="1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is</a:t>
            </a:r>
            <a:r>
              <a:rPr lang="de-DE" altLang="en-US" sz="1800" dirty="0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 </a:t>
            </a:r>
            <a:r>
              <a:rPr lang="de-DE" altLang="en-US" sz="1800" dirty="0" err="1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valued</a:t>
            </a:r>
            <a:r>
              <a:rPr lang="de-DE" altLang="en-US" sz="1800" dirty="0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 </a:t>
            </a:r>
            <a:r>
              <a:rPr lang="de-DE" altLang="en-US" sz="1800" dirty="0" err="1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mathematically</a:t>
            </a:r>
            <a:endParaRPr lang="de-DE" altLang="en-US" sz="1800" dirty="0">
              <a:solidFill>
                <a:srgbClr val="002060"/>
              </a:solidFill>
              <a:latin typeface="Calibri" panose="020F0502020204030204" pitchFamily="34" charset="0"/>
              <a:ea typeface="ＭＳ Ｐゴシック" panose="020B0600070205080204" pitchFamily="34" charset="-128"/>
              <a:cs typeface="Calibri" panose="020F0502020204030204" pitchFamily="34" charset="0"/>
            </a:endParaRPr>
          </a:p>
          <a:p>
            <a:pPr marL="344487" lvl="1" indent="0" algn="r">
              <a:buNone/>
            </a:pPr>
            <a:r>
              <a:rPr lang="de-DE" altLang="en-US" sz="1800" dirty="0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						</a:t>
            </a:r>
            <a:r>
              <a:rPr lang="de-DE" altLang="en-US" sz="1800" dirty="0" err="1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Yackel</a:t>
            </a:r>
            <a:r>
              <a:rPr lang="de-DE" altLang="en-US" sz="1800" dirty="0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 &amp; Cobb 1996</a:t>
            </a:r>
          </a:p>
          <a:p>
            <a:pPr lvl="1"/>
            <a:endParaRPr lang="de-DE" altLang="en-US" sz="2200" dirty="0">
              <a:solidFill>
                <a:srgbClr val="002060"/>
              </a:solidFill>
              <a:latin typeface="Calibri" panose="020F0502020204030204" pitchFamily="34" charset="0"/>
              <a:ea typeface="ＭＳ Ｐゴシック" panose="020B0600070205080204" pitchFamily="34" charset="-128"/>
              <a:cs typeface="Calibri" panose="020F0502020204030204" pitchFamily="34" charset="0"/>
            </a:endParaRPr>
          </a:p>
          <a:p>
            <a:pPr lvl="1"/>
            <a:endParaRPr lang="de-DE" altLang="en-US" sz="2200" dirty="0">
              <a:solidFill>
                <a:srgbClr val="002060"/>
              </a:solidFill>
              <a:latin typeface="Calibri" panose="020F0502020204030204" pitchFamily="34" charset="0"/>
              <a:ea typeface="ＭＳ Ｐゴシック" panose="020B0600070205080204" pitchFamily="34" charset="-128"/>
              <a:cs typeface="Calibri" panose="020F0502020204030204" pitchFamily="34" charset="0"/>
            </a:endParaRPr>
          </a:p>
          <a:p>
            <a:pPr lvl="1">
              <a:defRPr/>
            </a:pPr>
            <a:endParaRPr lang="de-DE" altLang="en-US" sz="2400" dirty="0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  <a:p>
            <a:pPr lvl="1">
              <a:defRPr/>
            </a:pPr>
            <a:endParaRPr lang="de-DE" altLang="en-US" sz="2400" dirty="0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  <a:p>
            <a:pPr>
              <a:defRPr/>
            </a:pPr>
            <a:endParaRPr lang="de-DE" altLang="en-US" sz="2800" dirty="0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  <a:p>
            <a:pPr>
              <a:defRPr/>
            </a:pPr>
            <a:endParaRPr lang="de-DE" altLang="en-US" sz="2800" dirty="0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  <a:p>
            <a:pPr>
              <a:defRPr/>
            </a:pPr>
            <a:endParaRPr lang="de-DE" altLang="en-US" sz="2400" dirty="0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  <a:p>
            <a:pPr>
              <a:defRPr/>
            </a:pPr>
            <a:endParaRPr lang="de-DE" altLang="en-US" sz="2800" dirty="0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  <a:p>
            <a:pPr>
              <a:buFont typeface="Wingdings" pitchFamily="2" charset="2"/>
              <a:buNone/>
              <a:defRPr/>
            </a:pPr>
            <a:r>
              <a:rPr lang="en-AU" altLang="en-US" sz="2800" dirty="0">
                <a:latin typeface="Comic Sans MS" panose="030F0902030302020204" pitchFamily="66" charset="0"/>
                <a:ea typeface="ＭＳ Ｐゴシック" panose="020B0600070205080204" pitchFamily="34" charset="-128"/>
              </a:rPr>
              <a:t> </a:t>
            </a:r>
            <a:endParaRPr lang="en-AU" altLang="en-US" sz="3200" dirty="0">
              <a:solidFill>
                <a:srgbClr val="FF0000"/>
              </a:solidFill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  <a:p>
            <a:pPr>
              <a:buFont typeface="Wingdings" pitchFamily="2" charset="2"/>
              <a:buNone/>
              <a:defRPr/>
            </a:pPr>
            <a:endParaRPr lang="ja-JP" altLang="en-US" sz="3200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  <a:p>
            <a:pPr>
              <a:defRPr/>
            </a:pPr>
            <a:endParaRPr kumimoji="1" lang="ja-JP" altLang="en-US" sz="1800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  <p:sp>
        <p:nvSpPr>
          <p:cNvPr id="20484" name="TextBox 1">
            <a:extLst>
              <a:ext uri="{FF2B5EF4-FFF2-40B4-BE49-F238E27FC236}">
                <a16:creationId xmlns:a16="http://schemas.microsoft.com/office/drawing/2014/main" id="{37917D3E-F702-A749-9374-2F190C6440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0" y="6230938"/>
            <a:ext cx="1841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>
            <a:extLst>
              <a:ext uri="{FF2B5EF4-FFF2-40B4-BE49-F238E27FC236}">
                <a16:creationId xmlns:a16="http://schemas.microsoft.com/office/drawing/2014/main" id="{6613C21E-4A55-314D-A691-24B734FFD1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85750"/>
            <a:ext cx="8064500" cy="1431925"/>
          </a:xfrm>
        </p:spPr>
        <p:txBody>
          <a:bodyPr/>
          <a:lstStyle/>
          <a:p>
            <a:pPr>
              <a:defRPr/>
            </a:pPr>
            <a:r>
              <a:rPr lang="en-US" altLang="en-US" sz="3600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Lesson conclusion</a:t>
            </a:r>
            <a:br>
              <a:rPr lang="en-US" altLang="en-US" sz="3600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AU" altLang="en-US" sz="36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ＭＳ Ｐゴシック" panose="020B0600070205080204" pitchFamily="34" charset="-128"/>
              <a:cs typeface="Calibri" panose="020F0502020204030204" pitchFamily="34" charset="0"/>
            </a:endParaRPr>
          </a:p>
        </p:txBody>
      </p:sp>
      <p:sp>
        <p:nvSpPr>
          <p:cNvPr id="18434" name="Text Box 4">
            <a:extLst>
              <a:ext uri="{FF2B5EF4-FFF2-40B4-BE49-F238E27FC236}">
                <a16:creationId xmlns:a16="http://schemas.microsoft.com/office/drawing/2014/main" id="{41D76436-8E8C-704E-A5FC-BC9C281CCA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127125"/>
            <a:ext cx="79930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br>
              <a:rPr lang="en-US" altLang="en-US" sz="900">
                <a:solidFill>
                  <a:srgbClr val="3333CC"/>
                </a:solidFill>
              </a:rPr>
            </a:br>
            <a:r>
              <a:rPr lang="en-US" altLang="en-US" sz="900">
                <a:solidFill>
                  <a:srgbClr val="3333CC"/>
                </a:solidFill>
              </a:rPr>
              <a:t>,  </a:t>
            </a:r>
          </a:p>
        </p:txBody>
      </p:sp>
      <p:sp>
        <p:nvSpPr>
          <p:cNvPr id="18435" name="Slide Number Placeholder 4">
            <a:extLst>
              <a:ext uri="{FF2B5EF4-FFF2-40B4-BE49-F238E27FC236}">
                <a16:creationId xmlns:a16="http://schemas.microsoft.com/office/drawing/2014/main" id="{24268322-DD02-114A-82C3-44CABDC58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16AAD2F-2EAA-2442-B774-25283DA0C4F2}" type="slidenum">
              <a:rPr lang="ja-JP" altLang="en-AU" sz="1400">
                <a:solidFill>
                  <a:schemeClr val="tx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AU" altLang="ja-JP" sz="1400" dirty="0">
              <a:solidFill>
                <a:schemeClr val="tx1"/>
              </a:solidFill>
            </a:endParaRPr>
          </a:p>
        </p:txBody>
      </p:sp>
      <p:sp>
        <p:nvSpPr>
          <p:cNvPr id="21508" name="コンテンツ プレースホルダ 6">
            <a:extLst>
              <a:ext uri="{FF2B5EF4-FFF2-40B4-BE49-F238E27FC236}">
                <a16:creationId xmlns:a16="http://schemas.microsoft.com/office/drawing/2014/main" id="{92547493-AE20-A54A-A14A-B4BB1B895E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1152227"/>
            <a:ext cx="8280400" cy="5445125"/>
          </a:xfrm>
        </p:spPr>
        <p:txBody>
          <a:bodyPr/>
          <a:lstStyle/>
          <a:p>
            <a:r>
              <a:rPr lang="en-AU" sz="2400" dirty="0">
                <a:latin typeface="Calibri" panose="020F0502020204030204" pitchFamily="34" charset="0"/>
                <a:cs typeface="Calibri" panose="020F0502020204030204" pitchFamily="34" charset="0"/>
              </a:rPr>
              <a:t>Great student reflections </a:t>
            </a:r>
          </a:p>
          <a:p>
            <a:pPr lvl="1">
              <a:spcBef>
                <a:spcPts val="0"/>
              </a:spcBef>
            </a:pPr>
            <a:r>
              <a:rPr lang="en-AU" sz="2000" dirty="0">
                <a:latin typeface="Calibri" panose="020F0502020204030204" pitchFamily="34" charset="0"/>
                <a:cs typeface="Calibri" panose="020F0502020204030204" pitchFamily="34" charset="0"/>
              </a:rPr>
              <a:t>Sharing with partners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Ari: People should use other multiplication questions to work out the answer</a:t>
            </a:r>
            <a:endParaRPr lang="en-AU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en-AU" sz="2400" dirty="0">
                <a:latin typeface="Calibri" panose="020F0502020204030204" pitchFamily="34" charset="0"/>
                <a:cs typeface="Calibri" panose="020F0502020204030204" pitchFamily="34" charset="0"/>
              </a:rPr>
              <a:t>But … </a:t>
            </a:r>
            <a:br>
              <a:rPr lang="en-AU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AU" sz="2000" dirty="0">
                <a:latin typeface="Calibri" panose="020F0502020204030204" pitchFamily="34" charset="0"/>
                <a:cs typeface="Calibri" panose="020F0502020204030204" pitchFamily="34" charset="0"/>
              </a:rPr>
              <a:t>A good discussion occurs … when the net result … is discerned as marking a definite progress as contrasted with the conditions that existed when the episode began.  </a:t>
            </a:r>
            <a:r>
              <a:rPr lang="en-AU" sz="24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AU" sz="2000" dirty="0">
                <a:latin typeface="Calibri" panose="020F0502020204030204" pitchFamily="34" charset="0"/>
                <a:cs typeface="Calibri" panose="020F0502020204030204" pitchFamily="34" charset="0"/>
              </a:rPr>
              <a:t>Lipman, Sharp &amp; </a:t>
            </a:r>
            <a:r>
              <a:rPr lang="en-A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Oscanyan</a:t>
            </a:r>
            <a:r>
              <a:rPr lang="en-AU" sz="2000" dirty="0">
                <a:latin typeface="Calibri" panose="020F0502020204030204" pitchFamily="34" charset="0"/>
                <a:cs typeface="Calibri" panose="020F0502020204030204" pitchFamily="34" charset="0"/>
              </a:rPr>
              <a:t>, 1980, p. 111) </a:t>
            </a:r>
            <a:endParaRPr lang="en-AU" sz="24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AU" sz="2400" dirty="0">
                <a:latin typeface="Calibri" panose="020F0502020204030204" pitchFamily="34" charset="0"/>
                <a:cs typeface="Calibri" panose="020F0502020204030204" pitchFamily="34" charset="0"/>
              </a:rPr>
              <a:t>Goal of the lesson</a:t>
            </a:r>
          </a:p>
          <a:p>
            <a:pPr marL="327025" lvl="1" indent="0">
              <a:spcBef>
                <a:spcPts val="0"/>
              </a:spcBef>
              <a:spcAft>
                <a:spcPts val="200"/>
              </a:spcAft>
              <a:buNone/>
            </a:pPr>
            <a:r>
              <a:rPr lang="en-AU" sz="2000" dirty="0">
                <a:latin typeface="Calibri" panose="020F0502020204030204" pitchFamily="34" charset="0"/>
                <a:cs typeface="Calibri" panose="020F0502020204030204" pitchFamily="34" charset="0"/>
              </a:rPr>
              <a:t>To develop and extend the use of efficient strategies to solve 1-digit by 2-digit multiplication problems. </a:t>
            </a:r>
          </a:p>
          <a:p>
            <a:pPr lvl="1" indent="-342900">
              <a:spcBef>
                <a:spcPts val="0"/>
              </a:spcBef>
            </a:pPr>
            <a:r>
              <a:rPr lang="en-AU" sz="2000" dirty="0">
                <a:latin typeface="Calibri" panose="020F0502020204030204" pitchFamily="34" charset="0"/>
                <a:cs typeface="Calibri" panose="020F0502020204030204" pitchFamily="34" charset="0"/>
              </a:rPr>
              <a:t>Not specific to the lesson</a:t>
            </a:r>
          </a:p>
          <a:p>
            <a:pPr lvl="1" indent="-342900">
              <a:spcBef>
                <a:spcPts val="0"/>
              </a:spcBef>
            </a:pPr>
            <a:r>
              <a:rPr lang="en-AU" sz="2000" dirty="0">
                <a:latin typeface="Calibri" panose="020F0502020204030204" pitchFamily="34" charset="0"/>
                <a:cs typeface="Calibri" panose="020F0502020204030204" pitchFamily="34" charset="0"/>
              </a:rPr>
              <a:t>Difficult with composite class, but maybe as Keiko Hino said connecting different strategies – e.g. Elise’s “groups of” with “split strategies” </a:t>
            </a:r>
          </a:p>
          <a:p>
            <a:pPr lvl="1" indent="-342900">
              <a:spcBef>
                <a:spcPts val="0"/>
              </a:spcBef>
            </a:pPr>
            <a:r>
              <a:rPr lang="en-AU" sz="2000" dirty="0">
                <a:latin typeface="Calibri" panose="020F0502020204030204" pitchFamily="34" charset="0"/>
                <a:cs typeface="Calibri" panose="020F0502020204030204" pitchFamily="34" charset="0"/>
              </a:rPr>
              <a:t>Or Ari’s ‘using what you already know to solve harder problems’ </a:t>
            </a:r>
          </a:p>
          <a:p>
            <a:pPr marL="0" indent="0">
              <a:buNone/>
            </a:pPr>
            <a:endParaRPr lang="en-AU" sz="32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AU" sz="32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AU" sz="4000" i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spcBef>
                <a:spcPts val="1000"/>
              </a:spcBef>
              <a:buNone/>
            </a:pPr>
            <a:endParaRPr lang="de-DE" altLang="en-US" sz="2400" dirty="0">
              <a:solidFill>
                <a:schemeClr val="accent4"/>
              </a:solidFill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  <a:p>
            <a:pPr>
              <a:defRPr/>
            </a:pPr>
            <a:endParaRPr lang="de-DE" altLang="en-US" sz="2800" dirty="0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  <a:p>
            <a:pPr>
              <a:defRPr/>
            </a:pPr>
            <a:endParaRPr lang="de-DE" altLang="en-US" sz="2400" dirty="0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  <a:p>
            <a:pPr>
              <a:defRPr/>
            </a:pPr>
            <a:endParaRPr lang="de-DE" altLang="en-US" sz="2800" dirty="0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  <a:p>
            <a:pPr>
              <a:buFont typeface="Wingdings" pitchFamily="2" charset="2"/>
              <a:buNone/>
              <a:defRPr/>
            </a:pPr>
            <a:r>
              <a:rPr lang="en-AU" altLang="en-US" sz="2800" dirty="0">
                <a:latin typeface="Comic Sans MS" panose="030F0902030302020204" pitchFamily="66" charset="0"/>
                <a:ea typeface="ＭＳ Ｐゴシック" panose="020B0600070205080204" pitchFamily="34" charset="-128"/>
              </a:rPr>
              <a:t> </a:t>
            </a:r>
            <a:endParaRPr lang="en-AU" altLang="en-US" sz="3200" dirty="0">
              <a:solidFill>
                <a:srgbClr val="FF0000"/>
              </a:solidFill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  <a:p>
            <a:pPr>
              <a:buFont typeface="Wingdings" pitchFamily="2" charset="2"/>
              <a:buNone/>
              <a:defRPr/>
            </a:pPr>
            <a:endParaRPr lang="ja-JP" altLang="en-US" sz="3200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  <a:p>
            <a:pPr>
              <a:defRPr/>
            </a:pPr>
            <a:endParaRPr kumimoji="1" lang="ja-JP" altLang="en-US" sz="1800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58339994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>
            <a:extLst>
              <a:ext uri="{FF2B5EF4-FFF2-40B4-BE49-F238E27FC236}">
                <a16:creationId xmlns:a16="http://schemas.microsoft.com/office/drawing/2014/main" id="{6613C21E-4A55-314D-A691-24B734FFD1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411162"/>
            <a:ext cx="8064500" cy="1431925"/>
          </a:xfrm>
        </p:spPr>
        <p:txBody>
          <a:bodyPr/>
          <a:lstStyle/>
          <a:p>
            <a:pPr>
              <a:defRPr/>
            </a:pPr>
            <a:r>
              <a:rPr lang="en-US" altLang="en-US" sz="3600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Lesson study &amp; professional learning in communities of inquiry</a:t>
            </a:r>
            <a:br>
              <a:rPr lang="en-US" altLang="en-US" sz="3600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AU" altLang="en-US" sz="36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ＭＳ Ｐゴシック" panose="020B0600070205080204" pitchFamily="34" charset="-128"/>
              <a:cs typeface="Calibri" panose="020F0502020204030204" pitchFamily="34" charset="0"/>
            </a:endParaRPr>
          </a:p>
        </p:txBody>
      </p:sp>
      <p:sp>
        <p:nvSpPr>
          <p:cNvPr id="18434" name="Text Box 4">
            <a:extLst>
              <a:ext uri="{FF2B5EF4-FFF2-40B4-BE49-F238E27FC236}">
                <a16:creationId xmlns:a16="http://schemas.microsoft.com/office/drawing/2014/main" id="{41D76436-8E8C-704E-A5FC-BC9C281CCA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955" y="1484125"/>
            <a:ext cx="79930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br>
              <a:rPr lang="en-US" altLang="en-US" sz="900">
                <a:solidFill>
                  <a:srgbClr val="3333CC"/>
                </a:solidFill>
              </a:rPr>
            </a:br>
            <a:r>
              <a:rPr lang="en-US" altLang="en-US" sz="900">
                <a:solidFill>
                  <a:srgbClr val="3333CC"/>
                </a:solidFill>
              </a:rPr>
              <a:t>,  </a:t>
            </a:r>
          </a:p>
        </p:txBody>
      </p:sp>
      <p:sp>
        <p:nvSpPr>
          <p:cNvPr id="18435" name="Slide Number Placeholder 4">
            <a:extLst>
              <a:ext uri="{FF2B5EF4-FFF2-40B4-BE49-F238E27FC236}">
                <a16:creationId xmlns:a16="http://schemas.microsoft.com/office/drawing/2014/main" id="{24268322-DD02-114A-82C3-44CABDC58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16AAD2F-2EAA-2442-B774-25283DA0C4F2}" type="slidenum">
              <a:rPr lang="ja-JP" altLang="en-AU" sz="1400">
                <a:solidFill>
                  <a:schemeClr val="tx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AU" altLang="ja-JP" sz="1400" dirty="0">
              <a:solidFill>
                <a:schemeClr val="tx1"/>
              </a:solidFill>
            </a:endParaRPr>
          </a:p>
        </p:txBody>
      </p:sp>
      <p:sp>
        <p:nvSpPr>
          <p:cNvPr id="21508" name="コンテンツ プレースホルダ 6">
            <a:extLst>
              <a:ext uri="{FF2B5EF4-FFF2-40B4-BE49-F238E27FC236}">
                <a16:creationId xmlns:a16="http://schemas.microsoft.com/office/drawing/2014/main" id="{92547493-AE20-A54A-A14A-B4BB1B895E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800" y="1669068"/>
            <a:ext cx="8280400" cy="5445125"/>
          </a:xfrm>
        </p:spPr>
        <p:txBody>
          <a:bodyPr/>
          <a:lstStyle/>
          <a:p>
            <a:r>
              <a:rPr lang="en-AU" sz="26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Importance of the research theme</a:t>
            </a:r>
          </a:p>
          <a:p>
            <a:pPr lvl="1"/>
            <a:r>
              <a:rPr lang="en-AU" sz="22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Genuine long-term, whole-school mathematical inquiry</a:t>
            </a:r>
          </a:p>
          <a:p>
            <a:pPr lvl="1"/>
            <a:r>
              <a:rPr lang="en-AU" sz="22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 just about collaborative planning of a lesson</a:t>
            </a:r>
          </a:p>
          <a:p>
            <a:r>
              <a:rPr lang="en-AU" sz="26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Role of the post-lesson discussion</a:t>
            </a:r>
          </a:p>
          <a:p>
            <a:pPr lvl="1"/>
            <a:r>
              <a:rPr lang="en-AU" sz="22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 just important for the teacher &amp; the planning team</a:t>
            </a:r>
          </a:p>
          <a:p>
            <a:pPr lvl="3"/>
            <a:r>
              <a:rPr lang="en-AU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professional learning for all observers (including tonight)</a:t>
            </a:r>
          </a:p>
          <a:p>
            <a:pPr lvl="1"/>
            <a:r>
              <a:rPr lang="en-US" altLang="ja-JP" sz="2400" i="1" dirty="0"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Progressive</a:t>
            </a:r>
            <a:r>
              <a:rPr lang="en-US" altLang="ja-JP" sz="2400" dirty="0"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 classroom discourse (Bereiter 1994)</a:t>
            </a:r>
          </a:p>
          <a:p>
            <a:pPr lvl="2"/>
            <a:r>
              <a:rPr lang="en-US" altLang="ja-JP" sz="2000" dirty="0"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generating new (local) understandings</a:t>
            </a:r>
          </a:p>
          <a:p>
            <a:pPr lvl="2"/>
            <a:r>
              <a:rPr lang="en-US" altLang="ja-JP" sz="2000" dirty="0"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working towards common understandings</a:t>
            </a:r>
          </a:p>
          <a:p>
            <a:pPr lvl="2"/>
            <a:r>
              <a:rPr lang="en-US" altLang="ja-JP" sz="2000" dirty="0"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can be like scientific discourse</a:t>
            </a:r>
          </a:p>
          <a:p>
            <a:r>
              <a:rPr lang="en-AU" sz="26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Role of the knowledgeable other </a:t>
            </a:r>
          </a:p>
          <a:p>
            <a:endParaRPr lang="en-AU" sz="26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4487" lvl="1" indent="0">
              <a:buNone/>
            </a:pPr>
            <a:endParaRPr lang="en-AU" sz="24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AU" sz="32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AU" sz="4000" i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spcBef>
                <a:spcPts val="1000"/>
              </a:spcBef>
              <a:buNone/>
            </a:pPr>
            <a:endParaRPr lang="de-DE" altLang="en-US" sz="2400" dirty="0">
              <a:solidFill>
                <a:schemeClr val="accent4"/>
              </a:solidFill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  <a:p>
            <a:pPr>
              <a:defRPr/>
            </a:pPr>
            <a:endParaRPr lang="de-DE" altLang="en-US" sz="2800" dirty="0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  <a:p>
            <a:pPr>
              <a:defRPr/>
            </a:pPr>
            <a:endParaRPr lang="de-DE" altLang="en-US" sz="2400" dirty="0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  <a:p>
            <a:pPr>
              <a:defRPr/>
            </a:pPr>
            <a:endParaRPr lang="de-DE" altLang="en-US" sz="2800" dirty="0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  <a:p>
            <a:pPr>
              <a:buFont typeface="Wingdings" pitchFamily="2" charset="2"/>
              <a:buNone/>
              <a:defRPr/>
            </a:pPr>
            <a:r>
              <a:rPr lang="en-AU" altLang="en-US" sz="2800" dirty="0">
                <a:latin typeface="Comic Sans MS" panose="030F0902030302020204" pitchFamily="66" charset="0"/>
                <a:ea typeface="ＭＳ Ｐゴシック" panose="020B0600070205080204" pitchFamily="34" charset="-128"/>
              </a:rPr>
              <a:t> </a:t>
            </a:r>
            <a:endParaRPr lang="en-AU" altLang="en-US" sz="3200" dirty="0">
              <a:solidFill>
                <a:srgbClr val="FF0000"/>
              </a:solidFill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  <a:p>
            <a:pPr>
              <a:buFont typeface="Wingdings" pitchFamily="2" charset="2"/>
              <a:buNone/>
              <a:defRPr/>
            </a:pPr>
            <a:endParaRPr lang="ja-JP" altLang="en-US" sz="3200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  <a:p>
            <a:pPr>
              <a:defRPr/>
            </a:pPr>
            <a:endParaRPr kumimoji="1" lang="ja-JP" altLang="en-US" sz="1800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55833104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40345-E0A2-CD4C-9D1D-0329B4508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81063"/>
            <a:ext cx="8229600" cy="5853112"/>
          </a:xfrm>
        </p:spPr>
        <p:txBody>
          <a:bodyPr/>
          <a:lstStyle/>
          <a:p>
            <a:pPr algn="ctr">
              <a:defRPr/>
            </a:pPr>
            <a:br>
              <a:rPr lang="en-US" dirty="0"/>
            </a:br>
            <a:br>
              <a:rPr lang="en-US" dirty="0"/>
            </a:br>
            <a:r>
              <a:rPr lang="en-US" sz="3600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Thank you </a:t>
            </a:r>
            <a:br>
              <a:rPr lang="en-US" sz="3600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600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Felicity, the planning team and</a:t>
            </a:r>
            <a:br>
              <a:rPr lang="en-US" sz="3600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600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Grade 3 &amp; 4 children</a:t>
            </a:r>
            <a:br>
              <a:rPr lang="en-US" sz="3600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600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 such a wonderful lesson</a:t>
            </a:r>
            <a:br>
              <a:rPr lang="en-US" sz="3600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3250" name="Slide Number Placeholder 3">
            <a:extLst>
              <a:ext uri="{FF2B5EF4-FFF2-40B4-BE49-F238E27FC236}">
                <a16:creationId xmlns:a16="http://schemas.microsoft.com/office/drawing/2014/main" id="{93595C84-C1BC-9043-8658-C16FE8C05C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611B55C3-7290-0D44-884A-57DF5A6345FE}" type="slidenum">
              <a:rPr lang="en-US" altLang="en-US" sz="1200">
                <a:latin typeface="Comic Sans MS" panose="030F0902030302020204" pitchFamily="66" charset="0"/>
              </a:rPr>
              <a:pPr/>
              <a:t>13</a:t>
            </a:fld>
            <a:endParaRPr lang="en-US" altLang="en-US" sz="1200">
              <a:latin typeface="Comic Sans MS" panose="030F0902030302020204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>
            <a:extLst>
              <a:ext uri="{FF2B5EF4-FFF2-40B4-BE49-F238E27FC236}">
                <a16:creationId xmlns:a16="http://schemas.microsoft.com/office/drawing/2014/main" id="{4A495956-F423-434D-A3A7-1642CD45D7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333375"/>
            <a:ext cx="8064500" cy="863600"/>
          </a:xfrm>
        </p:spPr>
        <p:txBody>
          <a:bodyPr/>
          <a:lstStyle/>
          <a:p>
            <a:pPr>
              <a:defRPr/>
            </a:pPr>
            <a:r>
              <a:rPr lang="en-US" altLang="en-US" sz="3600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Japanese structured problem-solving lessons</a:t>
            </a:r>
            <a:endParaRPr lang="en-AU" altLang="en-US" sz="36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530" name="Text Box 4">
            <a:extLst>
              <a:ext uri="{FF2B5EF4-FFF2-40B4-BE49-F238E27FC236}">
                <a16:creationId xmlns:a16="http://schemas.microsoft.com/office/drawing/2014/main" id="{F9382A07-18FC-FD4E-A5AA-085E8453BD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412875"/>
            <a:ext cx="79930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br>
              <a:rPr lang="en-US" altLang="en-US" sz="900">
                <a:solidFill>
                  <a:srgbClr val="3333CC"/>
                </a:solidFill>
              </a:rPr>
            </a:br>
            <a:r>
              <a:rPr lang="en-US" altLang="en-US" sz="900">
                <a:solidFill>
                  <a:srgbClr val="3333CC"/>
                </a:solidFill>
              </a:rPr>
              <a:t>,  </a:t>
            </a:r>
          </a:p>
        </p:txBody>
      </p:sp>
      <p:sp>
        <p:nvSpPr>
          <p:cNvPr id="22531" name="Slide Number Placeholder 4">
            <a:extLst>
              <a:ext uri="{FF2B5EF4-FFF2-40B4-BE49-F238E27FC236}">
                <a16:creationId xmlns:a16="http://schemas.microsoft.com/office/drawing/2014/main" id="{7AB901B4-3F93-7A42-8C19-29516D71D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44EA0BA-D1DB-B240-A0D2-A399323991D7}" type="slidenum">
              <a:rPr lang="ja-JP" altLang="en-AU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AU" altLang="ja-JP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6" name="コンテンツ プレースホルダ 6">
            <a:extLst>
              <a:ext uri="{FF2B5EF4-FFF2-40B4-BE49-F238E27FC236}">
                <a16:creationId xmlns:a16="http://schemas.microsoft.com/office/drawing/2014/main" id="{991DD0D7-B85A-2F46-8B6E-11E1C1BCE0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763" y="1444625"/>
            <a:ext cx="8229600" cy="4986338"/>
          </a:xfrm>
        </p:spPr>
        <p:txBody>
          <a:bodyPr/>
          <a:lstStyle/>
          <a:p>
            <a:pPr marL="396875" indent="-368300" eaLnBrk="1" hangingPunct="1">
              <a:spcAft>
                <a:spcPts val="0"/>
              </a:spcAft>
              <a:buFont typeface="Wingdings" charset="0"/>
              <a:buChar char="q"/>
              <a:tabLst>
                <a:tab pos="1084263" algn="l"/>
              </a:tabLst>
              <a:defRPr/>
            </a:pP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Presenting the problem for the day (5 – 10 mins)</a:t>
            </a:r>
          </a:p>
          <a:p>
            <a:pPr marL="396875" indent="-368300" eaLnBrk="1" hangingPunct="1">
              <a:spcAft>
                <a:spcPts val="0"/>
              </a:spcAft>
              <a:buFont typeface="Wingdings" charset="0"/>
              <a:buChar char="q"/>
              <a:tabLst>
                <a:tab pos="1084263" algn="l"/>
              </a:tabLst>
              <a:defRPr/>
            </a:pP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Individual (or group) problem solving (10 – 15 mins) </a:t>
            </a:r>
          </a:p>
          <a:p>
            <a:pPr marL="396875" indent="-368300" eaLnBrk="1" hangingPunct="1">
              <a:spcAft>
                <a:spcPts val="0"/>
              </a:spcAft>
              <a:buFont typeface="Wingdings" charset="0"/>
              <a:buChar char="q"/>
              <a:tabLst>
                <a:tab pos="1084263" algn="l"/>
              </a:tabLst>
              <a:defRPr/>
            </a:pP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Whole class discussion of student solution strategies (10 – 20 mins)</a:t>
            </a:r>
          </a:p>
          <a:p>
            <a:pPr marL="396875" indent="-368300" eaLnBrk="1" hangingPunct="1">
              <a:spcAft>
                <a:spcPts val="0"/>
              </a:spcAft>
              <a:buFont typeface="Wingdings" charset="0"/>
              <a:buChar char="q"/>
              <a:tabLst>
                <a:tab pos="1084263" algn="l"/>
              </a:tabLst>
              <a:defRPr/>
            </a:pP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Summing up by the teacher (5 mins)</a:t>
            </a:r>
          </a:p>
          <a:p>
            <a:pPr marL="355600" lvl="1" indent="0" algn="r" eaLnBrk="1" hangingPunct="1">
              <a:spcAft>
                <a:spcPts val="0"/>
              </a:spcAft>
              <a:buFont typeface="Wingdings" charset="0"/>
              <a:buNone/>
              <a:tabLst>
                <a:tab pos="1084263" algn="l"/>
              </a:tabLst>
              <a:defRPr/>
            </a:pPr>
            <a:r>
              <a:rPr lang="en-US" sz="18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(Shimizu 1999)</a:t>
            </a:r>
            <a:endParaRPr lang="en-US" sz="20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Tx/>
              <a:buNone/>
              <a:defRPr/>
            </a:pPr>
            <a:r>
              <a:rPr lang="en-US" altLang="ja-JP" sz="2800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lesson plan – Flow of the lesson </a:t>
            </a:r>
          </a:p>
          <a:p>
            <a:pPr marL="396875" indent="-368300" eaLnBrk="1" hangingPunct="1">
              <a:spcAft>
                <a:spcPts val="0"/>
              </a:spcAft>
              <a:buFont typeface="Wingdings" charset="0"/>
              <a:buChar char="q"/>
              <a:tabLst>
                <a:tab pos="1084263" algn="l"/>
              </a:tabLst>
              <a:defRPr/>
            </a:pP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Understanding the task (10 mins)</a:t>
            </a:r>
          </a:p>
          <a:p>
            <a:pPr marL="396875" indent="-368300" eaLnBrk="1" hangingPunct="1">
              <a:spcAft>
                <a:spcPts val="0"/>
              </a:spcAft>
              <a:buFont typeface="Wingdings" charset="0"/>
              <a:buChar char="q"/>
              <a:tabLst>
                <a:tab pos="1084263" algn="l"/>
              </a:tabLst>
              <a:defRPr/>
            </a:pP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Independent problem solving (10 mins) </a:t>
            </a:r>
          </a:p>
          <a:p>
            <a:pPr marL="396875" indent="-368300" eaLnBrk="1" hangingPunct="1">
              <a:spcAft>
                <a:spcPts val="0"/>
              </a:spcAft>
              <a:buFont typeface="Wingdings" charset="0"/>
              <a:buChar char="q"/>
              <a:tabLst>
                <a:tab pos="1084263" algn="l"/>
              </a:tabLst>
              <a:defRPr/>
            </a:pP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Discussion (35 mins)</a:t>
            </a:r>
          </a:p>
          <a:p>
            <a:pPr marL="396875" indent="-368300" eaLnBrk="1" hangingPunct="1">
              <a:spcAft>
                <a:spcPts val="0"/>
              </a:spcAft>
              <a:buFont typeface="Wingdings" charset="0"/>
              <a:buChar char="q"/>
              <a:tabLst>
                <a:tab pos="1084263" algn="l"/>
              </a:tabLst>
              <a:defRPr/>
            </a:pP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Individual reflection (5 mins)</a:t>
            </a:r>
          </a:p>
          <a:p>
            <a:pPr>
              <a:buFontTx/>
              <a:buNone/>
              <a:defRPr/>
            </a:pPr>
            <a:endParaRPr lang="en-US" altLang="ja-JP" sz="2800" dirty="0">
              <a:cs typeface="ＭＳ Ｐゴシック" charset="0"/>
            </a:endParaRPr>
          </a:p>
          <a:p>
            <a:pPr>
              <a:buFont typeface="Wingdings" charset="0"/>
              <a:buChar char="n"/>
              <a:defRPr/>
            </a:pPr>
            <a:endParaRPr lang="en-US" altLang="ja-JP" sz="2000" dirty="0">
              <a:cs typeface="ＭＳ Ｐゴシック" charset="0"/>
            </a:endParaRPr>
          </a:p>
          <a:p>
            <a:pPr>
              <a:buFont typeface="Wingdings" charset="0"/>
              <a:buChar char="n"/>
              <a:defRPr/>
            </a:pPr>
            <a:endParaRPr lang="ja-JP" altLang="en-US" dirty="0">
              <a:cs typeface="ＭＳ Ｐゴシック" charset="0"/>
            </a:endParaRPr>
          </a:p>
          <a:p>
            <a:pPr>
              <a:buFont typeface="Wingdings" charset="0"/>
              <a:buChar char="n"/>
              <a:defRPr/>
            </a:pPr>
            <a:endParaRPr kumimoji="1" lang="ja-JP" altLang="en-US" sz="1800" dirty="0"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449895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>
            <a:extLst>
              <a:ext uri="{FF2B5EF4-FFF2-40B4-BE49-F238E27FC236}">
                <a16:creationId xmlns:a16="http://schemas.microsoft.com/office/drawing/2014/main" id="{9501DB3F-31D0-364D-8AA3-4D00016FEA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61940"/>
            <a:ext cx="7772400" cy="927100"/>
          </a:xfrm>
        </p:spPr>
        <p:txBody>
          <a:bodyPr/>
          <a:lstStyle/>
          <a:p>
            <a:pPr>
              <a:defRPr/>
            </a:pPr>
            <a:r>
              <a:rPr lang="en-US" altLang="en-US" sz="3600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Careful choice of the task</a:t>
            </a:r>
            <a:br>
              <a:rPr lang="en-US" altLang="en-US" sz="3600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AU" altLang="en-US" sz="36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ＭＳ Ｐゴシック" panose="020B0600070205080204" pitchFamily="34" charset="-128"/>
              <a:cs typeface="Calibri" panose="020F0502020204030204" pitchFamily="34" charset="0"/>
            </a:endParaRPr>
          </a:p>
        </p:txBody>
      </p:sp>
      <p:sp>
        <p:nvSpPr>
          <p:cNvPr id="20482" name="Slide Number Placeholder 4">
            <a:extLst>
              <a:ext uri="{FF2B5EF4-FFF2-40B4-BE49-F238E27FC236}">
                <a16:creationId xmlns:a16="http://schemas.microsoft.com/office/drawing/2014/main" id="{7E9081C9-7725-7244-932C-F5D83DF45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D94AF07-FAF3-F743-8DC6-B0DEFFB8041F}" type="slidenum">
              <a:rPr lang="ja-JP" altLang="en-AU" sz="1400">
                <a:solidFill>
                  <a:schemeClr val="tx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AU" altLang="ja-JP" sz="1400">
              <a:solidFill>
                <a:schemeClr val="tx1"/>
              </a:solidFill>
            </a:endParaRPr>
          </a:p>
        </p:txBody>
      </p:sp>
      <p:sp>
        <p:nvSpPr>
          <p:cNvPr id="21508" name="コンテンツ プレースホルダ 6">
            <a:extLst>
              <a:ext uri="{FF2B5EF4-FFF2-40B4-BE49-F238E27FC236}">
                <a16:creationId xmlns:a16="http://schemas.microsoft.com/office/drawing/2014/main" id="{D450A60E-5285-6640-8900-1B3FC767A9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1155401"/>
            <a:ext cx="8280400" cy="5445125"/>
          </a:xfrm>
        </p:spPr>
        <p:txBody>
          <a:bodyPr/>
          <a:lstStyle/>
          <a:p>
            <a:pPr>
              <a:lnSpc>
                <a:spcPct val="114000"/>
              </a:lnSpc>
              <a:spcBef>
                <a:spcPts val="1200"/>
              </a:spcBef>
              <a:spcAft>
                <a:spcPts val="600"/>
              </a:spcAft>
              <a:defRPr/>
            </a:pPr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choice of numbers – $43 x 6 </a:t>
            </a:r>
            <a:r>
              <a:rPr lang="en-US" sz="2400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(Trudi – planning team)</a:t>
            </a:r>
            <a:endParaRPr lang="en-US" altLang="en-US" sz="24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 changed our numbers – we had ‘something’ times 7 </a:t>
            </a:r>
            <a:b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but it wouldn’t  provide opportunity to </a:t>
            </a:r>
          </a:p>
          <a:p>
            <a:pPr lvl="2">
              <a:spcBef>
                <a:spcPts val="0"/>
              </a:spcBef>
            </a:pPr>
            <a:r>
              <a:rPr lang="en-US" sz="18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 what Ari did ‘I know my 3 times. I can split it and work it out that way’</a:t>
            </a:r>
          </a:p>
          <a:p>
            <a:pPr lvl="2"/>
            <a:r>
              <a:rPr lang="en-US" altLang="en-US" sz="1800" dirty="0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or ‘I know my 2 times and I can split it that way’ (although no-one did this)</a:t>
            </a:r>
          </a:p>
          <a:p>
            <a:r>
              <a:rPr lang="en-US" altLang="en-US" sz="2400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T:  What made it trickier [than previous tasks]? </a:t>
            </a:r>
          </a:p>
          <a:p>
            <a:pPr lvl="1">
              <a:spcBef>
                <a:spcPts val="0"/>
              </a:spcBef>
            </a:pPr>
            <a:r>
              <a:rPr lang="en-US" altLang="en-US" sz="2000" dirty="0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Mo: Bigger numbers ... like 43</a:t>
            </a:r>
          </a:p>
          <a:p>
            <a:pPr lvl="1">
              <a:spcBef>
                <a:spcPts val="0"/>
              </a:spcBef>
            </a:pPr>
            <a:r>
              <a:rPr lang="en-US" altLang="en-US" sz="2000" dirty="0">
                <a:solidFill>
                  <a:srgbClr val="002060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Lex: … 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 because it had more groups than we’re used to</a:t>
            </a:r>
            <a:r>
              <a:rPr lang="en-AU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altLang="en-US" sz="2000" dirty="0">
              <a:solidFill>
                <a:srgbClr val="002060"/>
              </a:solidFill>
              <a:latin typeface="Calibri" panose="020F0502020204030204" pitchFamily="34" charset="0"/>
              <a:ea typeface="ＭＳ Ｐゴシック" panose="020B0600070205080204" pitchFamily="34" charset="-128"/>
              <a:cs typeface="Calibri" panose="020F0502020204030204" pitchFamily="34" charset="0"/>
            </a:endParaRPr>
          </a:p>
          <a:p>
            <a:pPr lvl="1">
              <a:spcBef>
                <a:spcPts val="0"/>
              </a:spcBef>
            </a:pP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T: Yeah, we were ‘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timesing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’ by 6 … we haven’t done any problems where we were ‘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timesing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’ by 6, have we? 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Es: Last time … it was an even number, and the even numbers is what we use to [skip] count to multiply and the number … is an odd number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Lu: … an odd number is harder</a:t>
            </a:r>
          </a:p>
          <a:p>
            <a:pPr lvl="1">
              <a:spcBef>
                <a:spcPts val="0"/>
              </a:spcBef>
            </a:pP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Jorja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I’ve got something to add onto Lulu’s. Because it’s not like when you ‘carry by’ five’s, it would go to a zero. It goes 3, 6, 9, 12. Like, there is no stopping at 10</a:t>
            </a:r>
            <a:r>
              <a:rPr lang="en-AU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lvl="1"/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n-AU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n-AU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de-DE" altLang="en-US" sz="22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ＭＳ Ｐゴシック" panose="020B0600070205080204" pitchFamily="34" charset="-128"/>
              <a:cs typeface="Calibri" panose="020F0502020204030204" pitchFamily="34" charset="0"/>
            </a:endParaRPr>
          </a:p>
          <a:p>
            <a:pPr lvl="1">
              <a:defRPr/>
            </a:pPr>
            <a:endParaRPr lang="de-DE" altLang="en-US" sz="2400" dirty="0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  <a:p>
            <a:pPr lvl="1">
              <a:defRPr/>
            </a:pPr>
            <a:endParaRPr lang="de-DE" altLang="en-US" sz="2400" dirty="0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  <a:p>
            <a:pPr>
              <a:defRPr/>
            </a:pPr>
            <a:endParaRPr lang="de-DE" altLang="en-US" sz="2800" dirty="0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  <a:p>
            <a:pPr>
              <a:defRPr/>
            </a:pPr>
            <a:endParaRPr lang="de-DE" altLang="en-US" sz="2800" dirty="0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  <a:p>
            <a:pPr>
              <a:defRPr/>
            </a:pPr>
            <a:endParaRPr lang="de-DE" altLang="en-US" sz="2400" dirty="0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  <a:p>
            <a:pPr>
              <a:defRPr/>
            </a:pPr>
            <a:endParaRPr lang="de-DE" altLang="en-US" sz="2800" dirty="0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  <a:p>
            <a:pPr>
              <a:buFont typeface="Wingdings" pitchFamily="2" charset="2"/>
              <a:buNone/>
              <a:defRPr/>
            </a:pPr>
            <a:r>
              <a:rPr lang="en-AU" altLang="en-US" sz="2800" dirty="0">
                <a:latin typeface="Comic Sans MS" panose="030F0902030302020204" pitchFamily="66" charset="0"/>
                <a:ea typeface="ＭＳ Ｐゴシック" panose="020B0600070205080204" pitchFamily="34" charset="-128"/>
              </a:rPr>
              <a:t> </a:t>
            </a:r>
            <a:endParaRPr lang="en-AU" altLang="en-US" sz="3200" dirty="0">
              <a:solidFill>
                <a:srgbClr val="FF0000"/>
              </a:solidFill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  <a:p>
            <a:pPr>
              <a:buFont typeface="Wingdings" pitchFamily="2" charset="2"/>
              <a:buNone/>
              <a:defRPr/>
            </a:pPr>
            <a:endParaRPr lang="ja-JP" altLang="en-US" sz="3200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  <a:p>
            <a:pPr>
              <a:defRPr/>
            </a:pPr>
            <a:endParaRPr kumimoji="1" lang="ja-JP" altLang="en-US" sz="1800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  <p:sp>
        <p:nvSpPr>
          <p:cNvPr id="20484" name="TextBox 1">
            <a:extLst>
              <a:ext uri="{FF2B5EF4-FFF2-40B4-BE49-F238E27FC236}">
                <a16:creationId xmlns:a16="http://schemas.microsoft.com/office/drawing/2014/main" id="{37917D3E-F702-A749-9374-2F190C6440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0" y="6230938"/>
            <a:ext cx="1841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6224915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9C2A0-75D6-0745-83BA-EA26853627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2276872"/>
            <a:ext cx="8229600" cy="2185988"/>
          </a:xfrm>
        </p:spPr>
        <p:txBody>
          <a:bodyPr/>
          <a:lstStyle/>
          <a:p>
            <a:pPr marL="0" indent="0" algn="ctr">
              <a:buNone/>
            </a:pPr>
            <a:r>
              <a:rPr lang="en-US" sz="3600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Creating a classroom </a:t>
            </a:r>
            <a:br>
              <a:rPr lang="en-US" sz="3600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600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community of mathematical inquiry</a:t>
            </a:r>
          </a:p>
        </p:txBody>
      </p:sp>
    </p:spTree>
    <p:extLst>
      <p:ext uri="{BB962C8B-B14F-4D97-AF65-F5344CB8AC3E}">
        <p14:creationId xmlns:p14="http://schemas.microsoft.com/office/powerpoint/2010/main" val="1601733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4">
            <a:extLst>
              <a:ext uri="{FF2B5EF4-FFF2-40B4-BE49-F238E27FC236}">
                <a16:creationId xmlns:a16="http://schemas.microsoft.com/office/drawing/2014/main" id="{05820A0D-B9CE-394A-983B-B932368DF3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3600" dirty="0"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Patterns of classroom interaction</a:t>
            </a:r>
          </a:p>
        </p:txBody>
      </p:sp>
      <p:sp>
        <p:nvSpPr>
          <p:cNvPr id="27654" name="Rectangle 6">
            <a:extLst>
              <a:ext uri="{FF2B5EF4-FFF2-40B4-BE49-F238E27FC236}">
                <a16:creationId xmlns:a16="http://schemas.microsoft.com/office/drawing/2014/main" id="{CAFE55DC-4970-EA43-A281-8BC7576B92DD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44329" y="4828381"/>
            <a:ext cx="8229600" cy="1223962"/>
          </a:xfrm>
        </p:spPr>
        <p:txBody>
          <a:bodyPr/>
          <a:lstStyle/>
          <a:p>
            <a:pPr>
              <a:buFontTx/>
              <a:buNone/>
            </a:pPr>
            <a:r>
              <a:rPr lang="en-AU" sz="2200" dirty="0">
                <a:latin typeface="Calibri" panose="020F0502020204030204" pitchFamily="34" charset="0"/>
                <a:cs typeface="Calibri" panose="020F0502020204030204" pitchFamily="34" charset="0"/>
              </a:rPr>
              <a:t>Initiate-Response-Evaluate (</a:t>
            </a:r>
            <a:r>
              <a:rPr lang="en-US" altLang="ja-JP" sz="2200" dirty="0"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IRE)         vs	        </a:t>
            </a:r>
            <a:r>
              <a:rPr lang="en-US" altLang="ja-JP" sz="2200" i="1" dirty="0"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Community of Inquiry</a:t>
            </a:r>
            <a:endParaRPr lang="en-US" altLang="ja-JP" sz="1800" dirty="0">
              <a:latin typeface="Calibri" panose="020F0502020204030204" pitchFamily="34" charset="0"/>
              <a:ea typeface="ＭＳ Ｐゴシック" panose="020B0600070205080204" pitchFamily="34" charset="-128"/>
              <a:cs typeface="Calibri" panose="020F0502020204030204" pitchFamily="34" charset="0"/>
            </a:endParaRPr>
          </a:p>
          <a:p>
            <a:pPr algn="r">
              <a:buFontTx/>
              <a:buNone/>
            </a:pPr>
            <a:r>
              <a:rPr lang="en-US" altLang="ja-JP" sz="1800" dirty="0"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Splitter 1998</a:t>
            </a:r>
            <a:br>
              <a:rPr lang="en-US" altLang="ja-JP" sz="1800" dirty="0"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</a:br>
            <a:r>
              <a:rPr lang="en-US" altLang="ja-JP" sz="1800" dirty="0"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Nathan &amp; Knuth 2003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9C2A0-75D6-0745-83BA-EA268536271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51DD5F9-22CC-4B4F-8547-B5647552BB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559" y="1563688"/>
            <a:ext cx="7876927" cy="2945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20920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D5ED3-4B30-244C-BE61-3F268228A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16967"/>
            <a:ext cx="8229600" cy="1139825"/>
          </a:xfrm>
        </p:spPr>
        <p:txBody>
          <a:bodyPr/>
          <a:lstStyle/>
          <a:p>
            <a:pPr>
              <a:defRPr/>
            </a:pPr>
            <a:r>
              <a:rPr lang="en-US" altLang="ja-JP" sz="3600" dirty="0"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Elise’s solution – 6 minutes of discussion</a:t>
            </a:r>
            <a:endParaRPr lang="en-US" sz="36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1202" name="Slide Number Placeholder 3">
            <a:extLst>
              <a:ext uri="{FF2B5EF4-FFF2-40B4-BE49-F238E27FC236}">
                <a16:creationId xmlns:a16="http://schemas.microsoft.com/office/drawing/2014/main" id="{17420C9D-FDDC-9E4B-AA5D-9A0E750B96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4781B7D9-04D0-014A-896C-22F705A82854}" type="slidenum">
              <a:rPr lang="en-US" altLang="en-US" sz="1200">
                <a:latin typeface="Comic Sans MS" panose="030F0902030302020204" pitchFamily="66" charset="0"/>
              </a:rPr>
              <a:pPr/>
              <a:t>6</a:t>
            </a:fld>
            <a:endParaRPr lang="en-US" altLang="en-US" sz="1200">
              <a:latin typeface="Comic Sans MS" panose="030F09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8B822B1-755E-024A-A12B-BDD9D10532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543" y="1197106"/>
            <a:ext cx="7183125" cy="489619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190719E-1E63-2F49-AB2D-C2D9F77DCC5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38764" y="4797152"/>
            <a:ext cx="1409700" cy="96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31255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Slide Number Placeholder 4">
            <a:extLst>
              <a:ext uri="{FF2B5EF4-FFF2-40B4-BE49-F238E27FC236}">
                <a16:creationId xmlns:a16="http://schemas.microsoft.com/office/drawing/2014/main" id="{402A21AE-6DFD-C743-AB55-47B25282B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88AFC2B-A0D9-334E-8519-79F99A455794}" type="slidenum">
              <a:rPr lang="ja-JP" altLang="en-AU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AU" altLang="ja-JP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6" name="コンテンツ プレースホルダ 6">
            <a:extLst>
              <a:ext uri="{FF2B5EF4-FFF2-40B4-BE49-F238E27FC236}">
                <a16:creationId xmlns:a16="http://schemas.microsoft.com/office/drawing/2014/main" id="{3E1820E0-B145-AF45-B106-13718C1D3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763" y="1444625"/>
            <a:ext cx="8229600" cy="4986338"/>
          </a:xfrm>
        </p:spPr>
        <p:txBody>
          <a:bodyPr/>
          <a:lstStyle/>
          <a:p>
            <a:pPr marL="0" indent="0">
              <a:buNone/>
              <a:defRPr/>
            </a:pPr>
            <a:endParaRPr lang="en-US" altLang="ja-JP" sz="2800" dirty="0">
              <a:cs typeface="ＭＳ Ｐゴシック" charset="0"/>
            </a:endParaRPr>
          </a:p>
          <a:p>
            <a:pPr marL="0" indent="0">
              <a:buNone/>
              <a:defRPr/>
            </a:pPr>
            <a:endParaRPr lang="en-US" altLang="ja-JP" sz="2800" dirty="0">
              <a:cs typeface="ＭＳ Ｐゴシック" charset="0"/>
            </a:endParaRPr>
          </a:p>
          <a:p>
            <a:pPr marL="0" indent="0">
              <a:buNone/>
              <a:defRPr/>
            </a:pPr>
            <a:endParaRPr lang="en-US" altLang="ja-JP" sz="2800" dirty="0">
              <a:cs typeface="ＭＳ Ｐゴシック" charset="0"/>
            </a:endParaRPr>
          </a:p>
          <a:p>
            <a:pPr marL="0" indent="0">
              <a:buNone/>
              <a:defRPr/>
            </a:pPr>
            <a:endParaRPr lang="en-US" altLang="ja-JP" sz="2800" dirty="0">
              <a:cs typeface="ＭＳ Ｐゴシック" charset="0"/>
            </a:endParaRPr>
          </a:p>
          <a:p>
            <a:pPr marL="0" indent="0">
              <a:buNone/>
              <a:defRPr/>
            </a:pPr>
            <a:endParaRPr lang="en-US" altLang="ja-JP" sz="2800" dirty="0">
              <a:cs typeface="ＭＳ Ｐゴシック" charset="0"/>
            </a:endParaRPr>
          </a:p>
          <a:p>
            <a:pPr marL="0" indent="0">
              <a:buNone/>
              <a:defRPr/>
            </a:pPr>
            <a:endParaRPr lang="en-US" altLang="ja-JP" sz="2800" dirty="0">
              <a:cs typeface="ＭＳ Ｐゴシック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endParaRPr lang="en-US" altLang="ja-JP" sz="2800" dirty="0">
              <a:cs typeface="ＭＳ Ｐゴシック" charset="0"/>
            </a:endParaRPr>
          </a:p>
          <a:p>
            <a:pPr>
              <a:buFont typeface="Wingdings" charset="0"/>
              <a:buChar char="n"/>
              <a:defRPr/>
            </a:pPr>
            <a:endParaRPr lang="en-US" altLang="ja-JP" sz="2000" dirty="0">
              <a:cs typeface="ＭＳ Ｐゴシック" charset="0"/>
            </a:endParaRPr>
          </a:p>
          <a:p>
            <a:pPr>
              <a:buFont typeface="Wingdings" charset="0"/>
              <a:buChar char="n"/>
              <a:defRPr/>
            </a:pPr>
            <a:endParaRPr lang="ja-JP" altLang="en-US" dirty="0">
              <a:cs typeface="ＭＳ Ｐゴシック" charset="0"/>
            </a:endParaRPr>
          </a:p>
          <a:p>
            <a:pPr>
              <a:buFont typeface="Wingdings" charset="0"/>
              <a:buChar char="n"/>
              <a:defRPr/>
            </a:pPr>
            <a:endParaRPr kumimoji="1" lang="ja-JP" altLang="en-US" sz="1800" dirty="0">
              <a:cs typeface="ＭＳ Ｐゴシック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E321DC-7DD5-EA49-8032-DAB142B22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Elise’s worksheet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23F95E1-76F7-4F4B-AF0F-DC62CD28A5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560" y="1236514"/>
            <a:ext cx="7976031" cy="4806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2595510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>
            <a:extLst>
              <a:ext uri="{FF2B5EF4-FFF2-40B4-BE49-F238E27FC236}">
                <a16:creationId xmlns:a16="http://schemas.microsoft.com/office/drawing/2014/main" id="{A17CF8DC-0894-3A45-B973-0853FD9008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333375"/>
            <a:ext cx="8064500" cy="863600"/>
          </a:xfrm>
        </p:spPr>
        <p:txBody>
          <a:bodyPr/>
          <a:lstStyle/>
          <a:p>
            <a:pPr>
              <a:defRPr/>
            </a:pPr>
            <a:r>
              <a:rPr lang="en-US" altLang="ja-JP" sz="3600" dirty="0"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Some early comments</a:t>
            </a:r>
            <a:endParaRPr lang="en-AU" altLang="en-US" sz="36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530" name="Text Box 4">
            <a:extLst>
              <a:ext uri="{FF2B5EF4-FFF2-40B4-BE49-F238E27FC236}">
                <a16:creationId xmlns:a16="http://schemas.microsoft.com/office/drawing/2014/main" id="{70A6202D-3DCD-054D-8CE2-D8587140E1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196587"/>
            <a:ext cx="7993063" cy="6001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9pPr>
          </a:lstStyle>
          <a:p>
            <a:pPr>
              <a:spcBef>
                <a:spcPts val="0"/>
              </a:spcBef>
              <a:buNone/>
            </a:pP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1.	Elise: So, my strategy was “groups of”... and I did six groups.</a:t>
            </a:r>
            <a:r>
              <a:rPr lang="en-AU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indent="-457200">
              <a:spcBef>
                <a:spcPts val="0"/>
              </a:spcBef>
              <a:buNone/>
            </a:pP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2.	T: So people on the floor, if you’ve got questions, or if you want to</a:t>
            </a:r>
            <a:b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 ask anything, or comment, you can make them, but...</a:t>
            </a:r>
            <a:r>
              <a:rPr lang="en-AU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indent="-457200">
              <a:spcBef>
                <a:spcPts val="0"/>
              </a:spcBef>
              <a:buNone/>
            </a:pPr>
            <a:r>
              <a:rPr lang="en-AU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3.    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S4: Elise, why did you do “groups of”?</a:t>
            </a:r>
            <a:r>
              <a:rPr lang="en-AU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indent="-457200">
              <a:spcBef>
                <a:spcPts val="0"/>
              </a:spcBef>
              <a:buNone/>
            </a:pPr>
            <a:r>
              <a:rPr lang="en-AU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4.   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Elise: Because it was just one of the strategies that I selected. </a:t>
            </a:r>
            <a:b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 Yeah, that’s why I did it. </a:t>
            </a:r>
          </a:p>
          <a:p>
            <a:pPr indent="-457200">
              <a:spcBef>
                <a:spcPts val="0"/>
              </a:spcBef>
              <a:buNone/>
            </a:pP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5.  S4: </a:t>
            </a:r>
            <a:r>
              <a:rPr 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But it’s not the most efficient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indent="-457200">
              <a:spcBef>
                <a:spcPts val="0"/>
              </a:spcBef>
              <a:buNone/>
            </a:pP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6.  Elise: I know it’s not, but I just wanted to keep it straight forward.</a:t>
            </a:r>
          </a:p>
          <a:p>
            <a:pPr indent="-457200">
              <a:spcBef>
                <a:spcPts val="0"/>
              </a:spcBef>
              <a:buNone/>
            </a:pP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…</a:t>
            </a:r>
          </a:p>
          <a:p>
            <a:pPr>
              <a:buNone/>
            </a:pP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16.  Jack: </a:t>
            </a:r>
            <a:r>
              <a:rPr 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Elise, why didn’t you do just one group and times it by six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,   </a:t>
            </a: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because it would’ve been much quicker than this way?</a:t>
            </a:r>
            <a:r>
              <a:rPr lang="en-AU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indent="-457200">
              <a:buNone/>
            </a:pPr>
            <a:r>
              <a:rPr lang="en-AU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17.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Elise: Well, I didn’t think to do that, so….</a:t>
            </a:r>
          </a:p>
          <a:p>
            <a:pPr indent="-45720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18. T: It might be difficult for some people to do that, too, Jack. </a:t>
            </a: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Sometimes people need to see something visually, and be able to </a:t>
            </a: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use that and count out things …</a:t>
            </a:r>
            <a:endParaRPr lang="en-US" sz="20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457200">
              <a:buNone/>
            </a:pPr>
            <a:endParaRPr lang="en-AU" sz="20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Font typeface="+mj-lt"/>
              <a:buAutoNum type="arabicPeriod"/>
            </a:pPr>
            <a:endParaRPr lang="en-US" sz="20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endParaRPr lang="en-US" sz="20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531" name="Slide Number Placeholder 4">
            <a:extLst>
              <a:ext uri="{FF2B5EF4-FFF2-40B4-BE49-F238E27FC236}">
                <a16:creationId xmlns:a16="http://schemas.microsoft.com/office/drawing/2014/main" id="{402A21AE-6DFD-C743-AB55-47B25282B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88AFC2B-A0D9-334E-8519-79F99A455794}" type="slidenum">
              <a:rPr lang="ja-JP" altLang="en-AU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AU" altLang="ja-JP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>
            <a:extLst>
              <a:ext uri="{FF2B5EF4-FFF2-40B4-BE49-F238E27FC236}">
                <a16:creationId xmlns:a16="http://schemas.microsoft.com/office/drawing/2014/main" id="{6613C21E-4A55-314D-A691-24B734FFD1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411162"/>
            <a:ext cx="8064500" cy="1431925"/>
          </a:xfrm>
        </p:spPr>
        <p:txBody>
          <a:bodyPr/>
          <a:lstStyle/>
          <a:p>
            <a:pPr>
              <a:defRPr/>
            </a:pPr>
            <a:r>
              <a:rPr lang="en-US" altLang="en-US" sz="3600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discussion</a:t>
            </a:r>
            <a:br>
              <a:rPr lang="en-US" altLang="en-US" sz="3600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AU" altLang="en-US" sz="36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ea typeface="ＭＳ Ｐゴシック" panose="020B0600070205080204" pitchFamily="34" charset="-128"/>
              <a:cs typeface="Calibri" panose="020F0502020204030204" pitchFamily="34" charset="0"/>
            </a:endParaRPr>
          </a:p>
        </p:txBody>
      </p:sp>
      <p:sp>
        <p:nvSpPr>
          <p:cNvPr id="18434" name="Text Box 4">
            <a:extLst>
              <a:ext uri="{FF2B5EF4-FFF2-40B4-BE49-F238E27FC236}">
                <a16:creationId xmlns:a16="http://schemas.microsoft.com/office/drawing/2014/main" id="{41D76436-8E8C-704E-A5FC-BC9C281CCA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127125"/>
            <a:ext cx="79930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br>
              <a:rPr lang="en-US" altLang="en-US" sz="900">
                <a:solidFill>
                  <a:srgbClr val="3333CC"/>
                </a:solidFill>
              </a:rPr>
            </a:br>
            <a:r>
              <a:rPr lang="en-US" altLang="en-US" sz="900">
                <a:solidFill>
                  <a:srgbClr val="3333CC"/>
                </a:solidFill>
              </a:rPr>
              <a:t>,  </a:t>
            </a:r>
          </a:p>
        </p:txBody>
      </p:sp>
      <p:sp>
        <p:nvSpPr>
          <p:cNvPr id="18435" name="Slide Number Placeholder 4">
            <a:extLst>
              <a:ext uri="{FF2B5EF4-FFF2-40B4-BE49-F238E27FC236}">
                <a16:creationId xmlns:a16="http://schemas.microsoft.com/office/drawing/2014/main" id="{24268322-DD02-114A-82C3-44CABDC58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rgbClr val="00009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cs typeface="Comic Sans MS" panose="030F0902030302020204" pitchFamily="66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16AAD2F-2EAA-2442-B774-25283DA0C4F2}" type="slidenum">
              <a:rPr lang="ja-JP" altLang="en-AU" sz="1400">
                <a:solidFill>
                  <a:schemeClr val="tx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AU" altLang="ja-JP" sz="1400" dirty="0">
              <a:solidFill>
                <a:schemeClr val="tx1"/>
              </a:solidFill>
            </a:endParaRPr>
          </a:p>
        </p:txBody>
      </p:sp>
      <p:sp>
        <p:nvSpPr>
          <p:cNvPr id="21508" name="コンテンツ プレースホルダ 6">
            <a:extLst>
              <a:ext uri="{FF2B5EF4-FFF2-40B4-BE49-F238E27FC236}">
                <a16:creationId xmlns:a16="http://schemas.microsoft.com/office/drawing/2014/main" id="{92547493-AE20-A54A-A14A-B4BB1B895E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752" y="706437"/>
            <a:ext cx="8280400" cy="5445125"/>
          </a:xfrm>
        </p:spPr>
        <p:txBody>
          <a:bodyPr/>
          <a:lstStyle/>
          <a:p>
            <a:pPr marL="344487" lvl="1" indent="0">
              <a:buNone/>
            </a:pPr>
            <a:endParaRPr lang="en-AU" sz="2800" dirty="0">
              <a:solidFill>
                <a:schemeClr val="tx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27025" lvl="1" indent="0">
              <a:buNone/>
            </a:pP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Trudi:  it was brave for the kids asking questions without you prompting them. </a:t>
            </a:r>
            <a:endParaRPr lang="en-AU" sz="20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27025" lvl="1" indent="0">
              <a:spcBef>
                <a:spcPts val="0"/>
              </a:spcBef>
              <a:buNone/>
            </a:pP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Felicity: I’ve got a couple of kids in there who, that comes naturally to them … they’re like that with everything … and that sort of… models it and sort of encourages other kids to start asking questions. </a:t>
            </a:r>
            <a:endParaRPr lang="en-AU" sz="4400" dirty="0">
              <a:solidFill>
                <a:srgbClr val="002060"/>
              </a:solidFill>
            </a:endParaRPr>
          </a:p>
          <a:p>
            <a:r>
              <a:rPr lang="en-AU" sz="2800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school’s research theme</a:t>
            </a:r>
          </a:p>
          <a:p>
            <a:pPr marL="344487" lvl="1" indent="0">
              <a:buNone/>
            </a:pPr>
            <a:r>
              <a:rPr lang="en-AU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promote students’ ability to think independently, articulate their thinking and utilise the thinking of others</a:t>
            </a:r>
            <a:r>
              <a:rPr lang="en-AU" sz="2400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while focusing on problem solving in mathematics</a:t>
            </a:r>
            <a:r>
              <a:rPr lang="en-AU" sz="2400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en-AU" sz="2800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Long-term goal for the school</a:t>
            </a:r>
          </a:p>
          <a:p>
            <a:pPr lvl="1"/>
            <a:r>
              <a:rPr lang="en-AU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Takes a long time to establish the socio-mathematical norms (Cobb, Wood &amp; </a:t>
            </a:r>
            <a:r>
              <a:rPr lang="en-AU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Yackel</a:t>
            </a:r>
            <a:r>
              <a:rPr lang="en-AU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1991)</a:t>
            </a:r>
          </a:p>
          <a:p>
            <a:pPr marL="0" indent="0">
              <a:buNone/>
            </a:pPr>
            <a:endParaRPr lang="en-AU" sz="32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AU" sz="32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AU" sz="4000" i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spcBef>
                <a:spcPts val="1000"/>
              </a:spcBef>
              <a:buNone/>
            </a:pPr>
            <a:endParaRPr lang="de-DE" altLang="en-US" sz="2400" dirty="0">
              <a:solidFill>
                <a:schemeClr val="accent4"/>
              </a:solidFill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  <a:p>
            <a:pPr>
              <a:defRPr/>
            </a:pPr>
            <a:endParaRPr lang="de-DE" altLang="en-US" sz="2800" dirty="0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  <a:p>
            <a:pPr>
              <a:defRPr/>
            </a:pPr>
            <a:endParaRPr lang="de-DE" altLang="en-US" sz="2400" dirty="0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  <a:p>
            <a:pPr>
              <a:defRPr/>
            </a:pPr>
            <a:endParaRPr lang="de-DE" altLang="en-US" sz="2800" dirty="0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  <a:p>
            <a:pPr>
              <a:buFont typeface="Wingdings" pitchFamily="2" charset="2"/>
              <a:buNone/>
              <a:defRPr/>
            </a:pPr>
            <a:r>
              <a:rPr lang="en-AU" altLang="en-US" sz="2800" dirty="0">
                <a:latin typeface="Comic Sans MS" panose="030F0902030302020204" pitchFamily="66" charset="0"/>
                <a:ea typeface="ＭＳ Ｐゴシック" panose="020B0600070205080204" pitchFamily="34" charset="-128"/>
              </a:rPr>
              <a:t> </a:t>
            </a:r>
            <a:endParaRPr lang="en-AU" altLang="en-US" sz="3200" dirty="0">
              <a:solidFill>
                <a:srgbClr val="FF0000"/>
              </a:solidFill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  <a:p>
            <a:pPr>
              <a:buFont typeface="Wingdings" pitchFamily="2" charset="2"/>
              <a:buNone/>
              <a:defRPr/>
            </a:pPr>
            <a:endParaRPr lang="ja-JP" altLang="en-US" sz="3200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  <a:p>
            <a:pPr>
              <a:defRPr/>
            </a:pPr>
            <a:endParaRPr kumimoji="1" lang="ja-JP" altLang="en-US" sz="1800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Edge">
  <a:themeElements>
    <a:clrScheme name="Custom 5">
      <a:dk1>
        <a:srgbClr val="FF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B52031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42321</TotalTime>
  <Words>1097</Words>
  <Application>Microsoft Macintosh PowerPoint</Application>
  <PresentationFormat>On-screen Show (4:3)</PresentationFormat>
  <Paragraphs>163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Comic Sans MS</vt:lpstr>
      <vt:lpstr>Garamond</vt:lpstr>
      <vt:lpstr>Wingdings</vt:lpstr>
      <vt:lpstr>Edge</vt:lpstr>
      <vt:lpstr>Theme Park Multiplication –  Creating Communities of Mathematical Inquiry</vt:lpstr>
      <vt:lpstr>Japanese structured problem-solving lessons</vt:lpstr>
      <vt:lpstr>Careful choice of the task </vt:lpstr>
      <vt:lpstr>PowerPoint Presentation</vt:lpstr>
      <vt:lpstr>Patterns of classroom interaction</vt:lpstr>
      <vt:lpstr>Elise’s solution – 6 minutes of discussion</vt:lpstr>
      <vt:lpstr>Elise’s worksheet</vt:lpstr>
      <vt:lpstr>Some early comments</vt:lpstr>
      <vt:lpstr>The discussion </vt:lpstr>
      <vt:lpstr>Socio-mathematical norms  </vt:lpstr>
      <vt:lpstr>Lesson conclusion </vt:lpstr>
      <vt:lpstr>Lesson study &amp; professional learning in communities of inquiry </vt:lpstr>
      <vt:lpstr>  Thank you  Felicity, the planning team and the Grade 3 &amp; 4 children for such a wonderful lesson </vt:lpstr>
    </vt:vector>
  </TitlesOfParts>
  <Company>Deakin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Mathematicians, mathematics and mathematics teaching: Personal perspectives </dc:title>
  <dc:creator>Suzie Groves </dc:creator>
  <cp:lastModifiedBy>Susie Groves</cp:lastModifiedBy>
  <cp:revision>484</cp:revision>
  <cp:lastPrinted>2020-09-02T09:25:13Z</cp:lastPrinted>
  <dcterms:created xsi:type="dcterms:W3CDTF">2010-05-16T09:01:45Z</dcterms:created>
  <dcterms:modified xsi:type="dcterms:W3CDTF">2020-10-21T00:54:29Z</dcterms:modified>
</cp:coreProperties>
</file>