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377" r:id="rId4"/>
    <p:sldId id="376" r:id="rId5"/>
    <p:sldId id="378" r:id="rId6"/>
    <p:sldId id="379" r:id="rId7"/>
    <p:sldId id="380" r:id="rId8"/>
    <p:sldId id="381" r:id="rId9"/>
    <p:sldId id="382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F6"/>
    <a:srgbClr val="FFFF99"/>
    <a:srgbClr val="FDA3EC"/>
    <a:srgbClr val="FB8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8" autoAdjust="0"/>
    <p:restoredTop sz="80697" autoAdjust="0"/>
  </p:normalViewPr>
  <p:slideViewPr>
    <p:cSldViewPr>
      <p:cViewPr varScale="1">
        <p:scale>
          <a:sx n="54" d="100"/>
          <a:sy n="54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32F8D-C1BB-45D2-AE7B-52642813372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E8D2DC1-645A-4E01-99FC-56353A764CFF}">
      <dgm:prSet phldrT="[テキスト]" custT="1"/>
      <dgm:spPr/>
      <dgm:t>
        <a:bodyPr/>
        <a:lstStyle/>
        <a:p>
          <a:r>
            <a:rPr lang="en-US" altLang="ja-JP" sz="1800" dirty="0"/>
            <a:t>Presenting the problem</a:t>
          </a:r>
        </a:p>
      </dgm:t>
    </dgm:pt>
    <dgm:pt modelId="{58EE8DC1-73D0-4CDA-A8FC-01E130AF6DB2}" type="parTrans" cxnId="{F8B74E66-9E82-4222-BC41-8ECB2CC21202}">
      <dgm:prSet/>
      <dgm:spPr/>
      <dgm:t>
        <a:bodyPr/>
        <a:lstStyle/>
        <a:p>
          <a:endParaRPr kumimoji="1" lang="ja-JP" altLang="en-US"/>
        </a:p>
      </dgm:t>
    </dgm:pt>
    <dgm:pt modelId="{9B51F0F7-4C79-4C33-B7B9-BE2B9B85DDDB}" type="sibTrans" cxnId="{F8B74E66-9E82-4222-BC41-8ECB2CC21202}">
      <dgm:prSet/>
      <dgm:spPr/>
      <dgm:t>
        <a:bodyPr/>
        <a:lstStyle/>
        <a:p>
          <a:endParaRPr kumimoji="1" lang="ja-JP" altLang="en-US"/>
        </a:p>
      </dgm:t>
    </dgm:pt>
    <dgm:pt modelId="{121B904D-4144-46B3-B1E3-85795767CB30}">
      <dgm:prSet phldrT="[テキスト]" custT="1"/>
      <dgm:spPr/>
      <dgm:t>
        <a:bodyPr/>
        <a:lstStyle/>
        <a:p>
          <a:r>
            <a:rPr lang="en-US" altLang="ja-JP" sz="1800" dirty="0"/>
            <a:t>Highlighting and summarizing the major points</a:t>
          </a:r>
          <a:endParaRPr kumimoji="1" lang="ja-JP" altLang="en-US" sz="1800" dirty="0"/>
        </a:p>
      </dgm:t>
    </dgm:pt>
    <dgm:pt modelId="{F28BD04B-2BEB-4DC5-A9FB-0C8A3EE7D689}" type="parTrans" cxnId="{87A191B9-52DB-4ADF-A903-CFE4165F8167}">
      <dgm:prSet/>
      <dgm:spPr/>
      <dgm:t>
        <a:bodyPr/>
        <a:lstStyle/>
        <a:p>
          <a:endParaRPr kumimoji="1" lang="ja-JP" altLang="en-US"/>
        </a:p>
      </dgm:t>
    </dgm:pt>
    <dgm:pt modelId="{A3C174D9-BCFE-41DB-A969-A612DC067F33}" type="sibTrans" cxnId="{87A191B9-52DB-4ADF-A903-CFE4165F8167}">
      <dgm:prSet/>
      <dgm:spPr/>
      <dgm:t>
        <a:bodyPr/>
        <a:lstStyle/>
        <a:p>
          <a:endParaRPr kumimoji="1" lang="ja-JP" altLang="en-US"/>
        </a:p>
      </dgm:t>
    </dgm:pt>
    <dgm:pt modelId="{BA760EAC-62F0-419A-B92D-3D0591EF270C}">
      <dgm:prSet phldrT="[テキスト]" custT="1"/>
      <dgm:spPr/>
      <dgm:t>
        <a:bodyPr/>
        <a:lstStyle/>
        <a:p>
          <a:r>
            <a:rPr lang="en-US" altLang="ja-JP" sz="1800" dirty="0"/>
            <a:t>Discussing solution methods</a:t>
          </a:r>
        </a:p>
      </dgm:t>
    </dgm:pt>
    <dgm:pt modelId="{E6A05F9B-7491-42E5-B6F7-5E78A89B36BF}" type="parTrans" cxnId="{172AD444-81BC-4331-8114-49EBE17BB2AB}">
      <dgm:prSet/>
      <dgm:spPr/>
      <dgm:t>
        <a:bodyPr/>
        <a:lstStyle/>
        <a:p>
          <a:endParaRPr kumimoji="1" lang="ja-JP" altLang="en-US"/>
        </a:p>
      </dgm:t>
    </dgm:pt>
    <dgm:pt modelId="{A5779460-6698-4824-A38E-11507874AB43}" type="sibTrans" cxnId="{172AD444-81BC-4331-8114-49EBE17BB2AB}">
      <dgm:prSet/>
      <dgm:spPr/>
      <dgm:t>
        <a:bodyPr/>
        <a:lstStyle/>
        <a:p>
          <a:endParaRPr kumimoji="1" lang="ja-JP" altLang="en-US"/>
        </a:p>
      </dgm:t>
    </dgm:pt>
    <dgm:pt modelId="{578ECD71-DF9B-4E52-8EE2-BEDC839174FB}" type="pres">
      <dgm:prSet presAssocID="{73432F8D-C1BB-45D2-AE7B-52642813372C}" presName="linear" presStyleCnt="0">
        <dgm:presLayoutVars>
          <dgm:dir/>
          <dgm:animLvl val="lvl"/>
          <dgm:resizeHandles val="exact"/>
        </dgm:presLayoutVars>
      </dgm:prSet>
      <dgm:spPr/>
    </dgm:pt>
    <dgm:pt modelId="{DAFF4D6E-3FE5-48CE-8575-B5D6DF3216DF}" type="pres">
      <dgm:prSet presAssocID="{0E8D2DC1-645A-4E01-99FC-56353A764CFF}" presName="parentLin" presStyleCnt="0"/>
      <dgm:spPr/>
    </dgm:pt>
    <dgm:pt modelId="{1A8BFD87-905D-487F-A6E9-B037B18E0F67}" type="pres">
      <dgm:prSet presAssocID="{0E8D2DC1-645A-4E01-99FC-56353A764CFF}" presName="parentLeftMargin" presStyleLbl="node1" presStyleIdx="0" presStyleCnt="3"/>
      <dgm:spPr/>
    </dgm:pt>
    <dgm:pt modelId="{DDA9E892-E931-4CD0-9549-B51F330089CA}" type="pres">
      <dgm:prSet presAssocID="{0E8D2DC1-645A-4E01-99FC-56353A764CFF}" presName="parentText" presStyleLbl="node1" presStyleIdx="0" presStyleCnt="3" custScaleX="142857" custLinFactNeighborX="-3481" custLinFactNeighborY="34058">
        <dgm:presLayoutVars>
          <dgm:chMax val="0"/>
          <dgm:bulletEnabled val="1"/>
        </dgm:presLayoutVars>
      </dgm:prSet>
      <dgm:spPr/>
    </dgm:pt>
    <dgm:pt modelId="{0EFE7189-EF2D-4F78-A5FC-E04558A1DB08}" type="pres">
      <dgm:prSet presAssocID="{0E8D2DC1-645A-4E01-99FC-56353A764CFF}" presName="negativeSpace" presStyleCnt="0"/>
      <dgm:spPr/>
    </dgm:pt>
    <dgm:pt modelId="{D4C4F454-DFCF-4B9D-BC98-19870A7E6D66}" type="pres">
      <dgm:prSet presAssocID="{0E8D2DC1-645A-4E01-99FC-56353A764CFF}" presName="childText" presStyleLbl="conFgAcc1" presStyleIdx="0" presStyleCnt="3" custScaleY="141794">
        <dgm:presLayoutVars>
          <dgm:bulletEnabled val="1"/>
        </dgm:presLayoutVars>
      </dgm:prSet>
      <dgm:spPr/>
    </dgm:pt>
    <dgm:pt modelId="{2E4F2B5E-15CA-4391-A35C-F152DAD58592}" type="pres">
      <dgm:prSet presAssocID="{9B51F0F7-4C79-4C33-B7B9-BE2B9B85DDDB}" presName="spaceBetweenRectangles" presStyleCnt="0"/>
      <dgm:spPr/>
    </dgm:pt>
    <dgm:pt modelId="{7E68C4F6-1D7F-4542-9269-7417C60B5157}" type="pres">
      <dgm:prSet presAssocID="{BA760EAC-62F0-419A-B92D-3D0591EF270C}" presName="parentLin" presStyleCnt="0"/>
      <dgm:spPr/>
    </dgm:pt>
    <dgm:pt modelId="{648F0E8F-92C5-4486-AEEE-EA1AEE5A0110}" type="pres">
      <dgm:prSet presAssocID="{BA760EAC-62F0-419A-B92D-3D0591EF270C}" presName="parentLeftMargin" presStyleLbl="node1" presStyleIdx="0" presStyleCnt="3"/>
      <dgm:spPr/>
    </dgm:pt>
    <dgm:pt modelId="{6D3CB666-4035-4900-AC53-A49784956E03}" type="pres">
      <dgm:prSet presAssocID="{BA760EAC-62F0-419A-B92D-3D0591EF270C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984DC98A-AC15-4875-B411-37AE06B08DDB}" type="pres">
      <dgm:prSet presAssocID="{BA760EAC-62F0-419A-B92D-3D0591EF270C}" presName="negativeSpace" presStyleCnt="0"/>
      <dgm:spPr/>
    </dgm:pt>
    <dgm:pt modelId="{63A71F22-46E9-49F4-BA65-2231F73478F0}" type="pres">
      <dgm:prSet presAssocID="{BA760EAC-62F0-419A-B92D-3D0591EF270C}" presName="childText" presStyleLbl="conFgAcc1" presStyleIdx="1" presStyleCnt="3">
        <dgm:presLayoutVars>
          <dgm:bulletEnabled val="1"/>
        </dgm:presLayoutVars>
      </dgm:prSet>
      <dgm:spPr/>
    </dgm:pt>
    <dgm:pt modelId="{13321E87-0197-4D86-A1B4-76A5D5A54000}" type="pres">
      <dgm:prSet presAssocID="{A5779460-6698-4824-A38E-11507874AB43}" presName="spaceBetweenRectangles" presStyleCnt="0"/>
      <dgm:spPr/>
    </dgm:pt>
    <dgm:pt modelId="{8B9D277D-7F31-4C0E-BF4F-F04B86A96E19}" type="pres">
      <dgm:prSet presAssocID="{121B904D-4144-46B3-B1E3-85795767CB30}" presName="parentLin" presStyleCnt="0"/>
      <dgm:spPr/>
    </dgm:pt>
    <dgm:pt modelId="{9937AA28-26E5-4B48-8977-BF2CC7F4391B}" type="pres">
      <dgm:prSet presAssocID="{121B904D-4144-46B3-B1E3-85795767CB30}" presName="parentLeftMargin" presStyleLbl="node1" presStyleIdx="1" presStyleCnt="3"/>
      <dgm:spPr/>
    </dgm:pt>
    <dgm:pt modelId="{4852CDBD-9BA6-4C97-8D64-C084864B9AAD}" type="pres">
      <dgm:prSet presAssocID="{121B904D-4144-46B3-B1E3-85795767CB30}" presName="parentText" presStyleLbl="node1" presStyleIdx="2" presStyleCnt="3" custScaleX="138412">
        <dgm:presLayoutVars>
          <dgm:chMax val="0"/>
          <dgm:bulletEnabled val="1"/>
        </dgm:presLayoutVars>
      </dgm:prSet>
      <dgm:spPr/>
    </dgm:pt>
    <dgm:pt modelId="{09759976-B067-4C3D-AB1A-EF0BBFF01A89}" type="pres">
      <dgm:prSet presAssocID="{121B904D-4144-46B3-B1E3-85795767CB30}" presName="negativeSpace" presStyleCnt="0"/>
      <dgm:spPr/>
    </dgm:pt>
    <dgm:pt modelId="{78F4E958-DDDE-430D-A4B1-CA0D8815B012}" type="pres">
      <dgm:prSet presAssocID="{121B904D-4144-46B3-B1E3-85795767CB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1D1217-81D1-4A7C-B9DB-D650081BFABE}" type="presOf" srcId="{0E8D2DC1-645A-4E01-99FC-56353A764CFF}" destId="{1A8BFD87-905D-487F-A6E9-B037B18E0F67}" srcOrd="0" destOrd="0" presId="urn:microsoft.com/office/officeart/2005/8/layout/list1"/>
    <dgm:cxn modelId="{01D4DD3B-054B-4043-B485-5AEBACBD6E60}" type="presOf" srcId="{BA760EAC-62F0-419A-B92D-3D0591EF270C}" destId="{6D3CB666-4035-4900-AC53-A49784956E03}" srcOrd="1" destOrd="0" presId="urn:microsoft.com/office/officeart/2005/8/layout/list1"/>
    <dgm:cxn modelId="{172AD444-81BC-4331-8114-49EBE17BB2AB}" srcId="{73432F8D-C1BB-45D2-AE7B-52642813372C}" destId="{BA760EAC-62F0-419A-B92D-3D0591EF270C}" srcOrd="1" destOrd="0" parTransId="{E6A05F9B-7491-42E5-B6F7-5E78A89B36BF}" sibTransId="{A5779460-6698-4824-A38E-11507874AB43}"/>
    <dgm:cxn modelId="{F8B74E66-9E82-4222-BC41-8ECB2CC21202}" srcId="{73432F8D-C1BB-45D2-AE7B-52642813372C}" destId="{0E8D2DC1-645A-4E01-99FC-56353A764CFF}" srcOrd="0" destOrd="0" parTransId="{58EE8DC1-73D0-4CDA-A8FC-01E130AF6DB2}" sibTransId="{9B51F0F7-4C79-4C33-B7B9-BE2B9B85DDDB}"/>
    <dgm:cxn modelId="{A4C13349-B050-4104-AFDC-C21D6A40FC09}" type="presOf" srcId="{121B904D-4144-46B3-B1E3-85795767CB30}" destId="{9937AA28-26E5-4B48-8977-BF2CC7F4391B}" srcOrd="0" destOrd="0" presId="urn:microsoft.com/office/officeart/2005/8/layout/list1"/>
    <dgm:cxn modelId="{4686478C-B5F5-4C7C-9596-3180A8C82087}" type="presOf" srcId="{121B904D-4144-46B3-B1E3-85795767CB30}" destId="{4852CDBD-9BA6-4C97-8D64-C084864B9AAD}" srcOrd="1" destOrd="0" presId="urn:microsoft.com/office/officeart/2005/8/layout/list1"/>
    <dgm:cxn modelId="{87A191B9-52DB-4ADF-A903-CFE4165F8167}" srcId="{73432F8D-C1BB-45D2-AE7B-52642813372C}" destId="{121B904D-4144-46B3-B1E3-85795767CB30}" srcOrd="2" destOrd="0" parTransId="{F28BD04B-2BEB-4DC5-A9FB-0C8A3EE7D689}" sibTransId="{A3C174D9-BCFE-41DB-A969-A612DC067F33}"/>
    <dgm:cxn modelId="{07DDAED6-8D79-4216-B0FB-410CE68AB810}" type="presOf" srcId="{73432F8D-C1BB-45D2-AE7B-52642813372C}" destId="{578ECD71-DF9B-4E52-8EE2-BEDC839174FB}" srcOrd="0" destOrd="0" presId="urn:microsoft.com/office/officeart/2005/8/layout/list1"/>
    <dgm:cxn modelId="{0C2991E2-2693-47EF-B308-6E11C5514B2F}" type="presOf" srcId="{0E8D2DC1-645A-4E01-99FC-56353A764CFF}" destId="{DDA9E892-E931-4CD0-9549-B51F330089CA}" srcOrd="1" destOrd="0" presId="urn:microsoft.com/office/officeart/2005/8/layout/list1"/>
    <dgm:cxn modelId="{45FD26F4-8E91-4A0B-A756-2EC417161555}" type="presOf" srcId="{BA760EAC-62F0-419A-B92D-3D0591EF270C}" destId="{648F0E8F-92C5-4486-AEEE-EA1AEE5A0110}" srcOrd="0" destOrd="0" presId="urn:microsoft.com/office/officeart/2005/8/layout/list1"/>
    <dgm:cxn modelId="{846A23D3-E047-42EC-BCC1-F29D3B83C47A}" type="presParOf" srcId="{578ECD71-DF9B-4E52-8EE2-BEDC839174FB}" destId="{DAFF4D6E-3FE5-48CE-8575-B5D6DF3216DF}" srcOrd="0" destOrd="0" presId="urn:microsoft.com/office/officeart/2005/8/layout/list1"/>
    <dgm:cxn modelId="{AA16CD87-D525-434B-B095-A1AEDA47A8AC}" type="presParOf" srcId="{DAFF4D6E-3FE5-48CE-8575-B5D6DF3216DF}" destId="{1A8BFD87-905D-487F-A6E9-B037B18E0F67}" srcOrd="0" destOrd="0" presId="urn:microsoft.com/office/officeart/2005/8/layout/list1"/>
    <dgm:cxn modelId="{99E895CE-D731-46B5-8A7C-4E28829D9438}" type="presParOf" srcId="{DAFF4D6E-3FE5-48CE-8575-B5D6DF3216DF}" destId="{DDA9E892-E931-4CD0-9549-B51F330089CA}" srcOrd="1" destOrd="0" presId="urn:microsoft.com/office/officeart/2005/8/layout/list1"/>
    <dgm:cxn modelId="{6462117A-7908-44CC-9D38-4810CA00AC7A}" type="presParOf" srcId="{578ECD71-DF9B-4E52-8EE2-BEDC839174FB}" destId="{0EFE7189-EF2D-4F78-A5FC-E04558A1DB08}" srcOrd="1" destOrd="0" presId="urn:microsoft.com/office/officeart/2005/8/layout/list1"/>
    <dgm:cxn modelId="{5605C856-8DA7-4DE6-B5F1-80A71972C6D9}" type="presParOf" srcId="{578ECD71-DF9B-4E52-8EE2-BEDC839174FB}" destId="{D4C4F454-DFCF-4B9D-BC98-19870A7E6D66}" srcOrd="2" destOrd="0" presId="urn:microsoft.com/office/officeart/2005/8/layout/list1"/>
    <dgm:cxn modelId="{965DE18F-AA6E-4F12-A453-1A553CA16FAB}" type="presParOf" srcId="{578ECD71-DF9B-4E52-8EE2-BEDC839174FB}" destId="{2E4F2B5E-15CA-4391-A35C-F152DAD58592}" srcOrd="3" destOrd="0" presId="urn:microsoft.com/office/officeart/2005/8/layout/list1"/>
    <dgm:cxn modelId="{EC58906F-575B-4C8C-811A-E1D44003779D}" type="presParOf" srcId="{578ECD71-DF9B-4E52-8EE2-BEDC839174FB}" destId="{7E68C4F6-1D7F-4542-9269-7417C60B5157}" srcOrd="4" destOrd="0" presId="urn:microsoft.com/office/officeart/2005/8/layout/list1"/>
    <dgm:cxn modelId="{E6848E9F-B049-4439-8198-47920902A730}" type="presParOf" srcId="{7E68C4F6-1D7F-4542-9269-7417C60B5157}" destId="{648F0E8F-92C5-4486-AEEE-EA1AEE5A0110}" srcOrd="0" destOrd="0" presId="urn:microsoft.com/office/officeart/2005/8/layout/list1"/>
    <dgm:cxn modelId="{F69F6998-7FB3-4AF8-94E7-DE8CAE953C36}" type="presParOf" srcId="{7E68C4F6-1D7F-4542-9269-7417C60B5157}" destId="{6D3CB666-4035-4900-AC53-A49784956E03}" srcOrd="1" destOrd="0" presId="urn:microsoft.com/office/officeart/2005/8/layout/list1"/>
    <dgm:cxn modelId="{E7D443FD-18A9-4F62-95EA-2E532CB30D64}" type="presParOf" srcId="{578ECD71-DF9B-4E52-8EE2-BEDC839174FB}" destId="{984DC98A-AC15-4875-B411-37AE06B08DDB}" srcOrd="5" destOrd="0" presId="urn:microsoft.com/office/officeart/2005/8/layout/list1"/>
    <dgm:cxn modelId="{92C23D34-FD10-4AE7-9C86-452D6F76D350}" type="presParOf" srcId="{578ECD71-DF9B-4E52-8EE2-BEDC839174FB}" destId="{63A71F22-46E9-49F4-BA65-2231F73478F0}" srcOrd="6" destOrd="0" presId="urn:microsoft.com/office/officeart/2005/8/layout/list1"/>
    <dgm:cxn modelId="{CE30F609-FBDC-456C-AF28-6F3536CFE26B}" type="presParOf" srcId="{578ECD71-DF9B-4E52-8EE2-BEDC839174FB}" destId="{13321E87-0197-4D86-A1B4-76A5D5A54000}" srcOrd="7" destOrd="0" presId="urn:microsoft.com/office/officeart/2005/8/layout/list1"/>
    <dgm:cxn modelId="{86F4EA89-0A74-4694-ACD6-CB961D6AF562}" type="presParOf" srcId="{578ECD71-DF9B-4E52-8EE2-BEDC839174FB}" destId="{8B9D277D-7F31-4C0E-BF4F-F04B86A96E19}" srcOrd="8" destOrd="0" presId="urn:microsoft.com/office/officeart/2005/8/layout/list1"/>
    <dgm:cxn modelId="{F5DE8112-A7AF-4B1C-977A-0DA839939691}" type="presParOf" srcId="{8B9D277D-7F31-4C0E-BF4F-F04B86A96E19}" destId="{9937AA28-26E5-4B48-8977-BF2CC7F4391B}" srcOrd="0" destOrd="0" presId="urn:microsoft.com/office/officeart/2005/8/layout/list1"/>
    <dgm:cxn modelId="{BF3042CC-77AF-4A1B-9823-BFFA5236FECB}" type="presParOf" srcId="{8B9D277D-7F31-4C0E-BF4F-F04B86A96E19}" destId="{4852CDBD-9BA6-4C97-8D64-C084864B9AAD}" srcOrd="1" destOrd="0" presId="urn:microsoft.com/office/officeart/2005/8/layout/list1"/>
    <dgm:cxn modelId="{73686EE6-A8A8-4894-BC75-6365B8511EB3}" type="presParOf" srcId="{578ECD71-DF9B-4E52-8EE2-BEDC839174FB}" destId="{09759976-B067-4C3D-AB1A-EF0BBFF01A89}" srcOrd="9" destOrd="0" presId="urn:microsoft.com/office/officeart/2005/8/layout/list1"/>
    <dgm:cxn modelId="{C1B3566A-14A3-4B78-BDE0-C9E40F5DB849}" type="presParOf" srcId="{578ECD71-DF9B-4E52-8EE2-BEDC839174FB}" destId="{78F4E958-DDDE-430D-A4B1-CA0D8815B0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4F454-DFCF-4B9D-BC98-19870A7E6D66}">
      <dsp:nvSpPr>
        <dsp:cNvPr id="0" name=""/>
        <dsp:cNvSpPr/>
      </dsp:nvSpPr>
      <dsp:spPr>
        <a:xfrm>
          <a:off x="0" y="361249"/>
          <a:ext cx="3336925" cy="8218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9E892-E931-4CD0-9549-B51F330089CA}">
      <dsp:nvSpPr>
        <dsp:cNvPr id="0" name=""/>
        <dsp:cNvSpPr/>
      </dsp:nvSpPr>
      <dsp:spPr>
        <a:xfrm>
          <a:off x="153332" y="253009"/>
          <a:ext cx="3177244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89" tIns="0" rIns="88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dirty="0"/>
            <a:t>Presenting the problem</a:t>
          </a:r>
        </a:p>
      </dsp:txBody>
      <dsp:txXfrm>
        <a:off x="186476" y="286153"/>
        <a:ext cx="3110956" cy="612672"/>
      </dsp:txXfrm>
    </dsp:sp>
    <dsp:sp modelId="{63A71F22-46E9-49F4-BA65-2231F73478F0}">
      <dsp:nvSpPr>
        <dsp:cNvPr id="0" name=""/>
        <dsp:cNvSpPr/>
      </dsp:nvSpPr>
      <dsp:spPr>
        <a:xfrm>
          <a:off x="0" y="1646767"/>
          <a:ext cx="33369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CB666-4035-4900-AC53-A49784956E03}">
      <dsp:nvSpPr>
        <dsp:cNvPr id="0" name=""/>
        <dsp:cNvSpPr/>
      </dsp:nvSpPr>
      <dsp:spPr>
        <a:xfrm>
          <a:off x="158862" y="1307287"/>
          <a:ext cx="3177244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89" tIns="0" rIns="88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dirty="0"/>
            <a:t>Discussing solution methods</a:t>
          </a:r>
        </a:p>
      </dsp:txBody>
      <dsp:txXfrm>
        <a:off x="192006" y="1340431"/>
        <a:ext cx="3110956" cy="612672"/>
      </dsp:txXfrm>
    </dsp:sp>
    <dsp:sp modelId="{78F4E958-DDDE-430D-A4B1-CA0D8815B012}">
      <dsp:nvSpPr>
        <dsp:cNvPr id="0" name=""/>
        <dsp:cNvSpPr/>
      </dsp:nvSpPr>
      <dsp:spPr>
        <a:xfrm>
          <a:off x="0" y="2690047"/>
          <a:ext cx="33369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2CDBD-9BA6-4C97-8D64-C084864B9AAD}">
      <dsp:nvSpPr>
        <dsp:cNvPr id="0" name=""/>
        <dsp:cNvSpPr/>
      </dsp:nvSpPr>
      <dsp:spPr>
        <a:xfrm>
          <a:off x="163750" y="2350567"/>
          <a:ext cx="3173104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289" tIns="0" rIns="88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dirty="0"/>
            <a:t>Highlighting and summarizing the major points</a:t>
          </a:r>
          <a:endParaRPr kumimoji="1" lang="ja-JP" altLang="en-US" sz="1800" kern="1200" dirty="0"/>
        </a:p>
      </dsp:txBody>
      <dsp:txXfrm>
        <a:off x="196894" y="2383711"/>
        <a:ext cx="310681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048E-D020-4B85-8742-9D15A35987C0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DBFDE-2590-45F1-8AA7-59A2A6E38A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85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8EA7-2DA8-4896-93FB-5DA4945461E7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86C0-1169-4F48-8DA8-1613517BB3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67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4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Problem solving approach is the ways of teaching of mathematics in which children solve mathematically/educationally rich problems and discuss different solutions. Mathematical content is introduced to children by building on these activities in the lesson.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練り上げ、まとめ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1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6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</a:rPr>
              <a:t>Children: Vertical multiplication, Repeated addition, The split strategy, Arrays, Groups of, Vertical addition, Times, Skip counting</a:t>
            </a:r>
            <a:endParaRPr lang="en-US" altLang="ja-JP" sz="12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1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42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 nice comment made</a:t>
            </a:r>
            <a:r>
              <a:rPr kumimoji="1" lang="en-US" altLang="ja-JP" baseline="0" dirty="0"/>
              <a:t> by Alana to </a:t>
            </a:r>
            <a:r>
              <a:rPr kumimoji="1" lang="en-US" altLang="ja-JP" dirty="0"/>
              <a:t>Jack’s strategy: “He’s using the</a:t>
            </a:r>
            <a:r>
              <a:rPr kumimoji="1" lang="en-US" altLang="ja-JP" baseline="0" dirty="0"/>
              <a:t> split strategy, then he’s using the knowledge he already knew and he split them through knowledge…”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T: “so they’ve both </a:t>
            </a:r>
            <a:r>
              <a:rPr kumimoji="1" lang="en-US" altLang="ja-JP" baseline="0" dirty="0" err="1"/>
              <a:t>splitted</a:t>
            </a:r>
            <a:r>
              <a:rPr kumimoji="1" lang="en-US" altLang="ja-JP" baseline="0" dirty="0"/>
              <a:t>, but how re they a bit different? What’s the operation? How is it different?”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T: “Jack’s used addition and skip counting, whereas Ryan’s using, like Seine said, his knowledge of multiplication strategy.” The teacher’s blackboard writing: ‘split multiplication strategy’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9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</a:t>
            </a:r>
            <a:r>
              <a:rPr kumimoji="1" lang="en-US" altLang="ja-JP" baseline="0" dirty="0"/>
              <a:t> reflection of the lesson (the process of problem solving) is important. But it often happens that few minutes are left.</a:t>
            </a:r>
          </a:p>
          <a:p>
            <a:endParaRPr kumimoji="1" lang="en-US" altLang="ja-JP" sz="1200" kern="1200" baseline="0" dirty="0"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baseline="0" dirty="0">
                <a:latin typeface="+mn-lt"/>
                <a:ea typeface="+mn-ea"/>
                <a:cs typeface="+mn-cs"/>
              </a:rPr>
              <a:t>Ari’s had the opportunity to express his idea.</a:t>
            </a:r>
          </a:p>
          <a:p>
            <a:r>
              <a:rPr kumimoji="1" lang="en-US" altLang="ja-JP" sz="1200" kern="1200" baseline="0" dirty="0">
                <a:latin typeface="+mn-lt"/>
                <a:ea typeface="+mn-ea"/>
                <a:cs typeface="+mn-cs"/>
              </a:rPr>
              <a:t>“back up strategy” “double check”: important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5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58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86C0-1169-4F48-8DA8-1613517BB39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65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47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50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5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5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57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0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3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14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57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4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25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3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9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3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6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4530D3-B742-4FA0-96C7-31910CB93702}" type="datetimeFigureOut">
              <a:rPr kumimoji="1" lang="ja-JP" altLang="en-US" smtClean="0"/>
              <a:pPr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4E8B9F-74E1-455C-9FF4-6025EE67B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6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12777"/>
            <a:ext cx="6336704" cy="2187674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 comment from the perspective of structured problem solving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Keiko Hino</a:t>
            </a:r>
          </a:p>
          <a:p>
            <a:r>
              <a:rPr kumimoji="1" lang="en-US" altLang="ja-JP" dirty="0"/>
              <a:t>Utsunomiya University, Japan</a:t>
            </a:r>
          </a:p>
          <a:p>
            <a:r>
              <a:rPr kumimoji="1" lang="en-US" altLang="ja-JP" dirty="0"/>
              <a:t>khino@cc.utsunomiya-u.ac.jp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355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370504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Japanese lesson pattern </a:t>
            </a:r>
            <a:br>
              <a:rPr lang="en-US" altLang="ja-JP" sz="3600" dirty="0"/>
            </a:br>
            <a:r>
              <a:rPr lang="en-US" altLang="ja-JP" sz="2800" dirty="0"/>
              <a:t>(Stigler &amp; </a:t>
            </a:r>
            <a:r>
              <a:rPr lang="en-US" altLang="ja-JP" sz="2800" dirty="0" err="1"/>
              <a:t>Hiebert</a:t>
            </a:r>
            <a:r>
              <a:rPr lang="en-US" altLang="ja-JP" sz="2800" dirty="0"/>
              <a:t>, 1999)</a:t>
            </a:r>
          </a:p>
        </p:txBody>
      </p:sp>
      <p:sp>
        <p:nvSpPr>
          <p:cNvPr id="3379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76866" y="2420888"/>
            <a:ext cx="6798734" cy="3538587"/>
          </a:xfr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ja-JP" sz="2800" dirty="0"/>
              <a:t>Reviewing the previous lesson</a:t>
            </a:r>
          </a:p>
          <a:p>
            <a:r>
              <a:rPr lang="en-US" altLang="ja-JP" sz="2800" dirty="0"/>
              <a:t>Presenting the problem for the day</a:t>
            </a:r>
          </a:p>
          <a:p>
            <a:r>
              <a:rPr lang="en-US" altLang="ja-JP" sz="2800" dirty="0"/>
              <a:t>Students working individually or in groups</a:t>
            </a:r>
          </a:p>
          <a:p>
            <a:r>
              <a:rPr lang="en-US" altLang="ja-JP" sz="2800" dirty="0"/>
              <a:t>Discussing solution methods</a:t>
            </a:r>
          </a:p>
          <a:p>
            <a:r>
              <a:rPr lang="en-US" altLang="ja-JP" sz="2800" dirty="0"/>
              <a:t>Highlighting and summarizing the major points</a:t>
            </a:r>
          </a:p>
        </p:txBody>
      </p:sp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8A5-95DF-47F2-971B-12B41323DA8C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11960" y="5301208"/>
            <a:ext cx="41044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Structured Problem Solving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928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6251B01-DB6A-466E-90D1-71FDB99A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Looking at the three activities</a:t>
            </a:r>
            <a:endParaRPr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26DCDC61-7D9B-411B-BCBE-DF35534BC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Goals of the lesson</a:t>
            </a:r>
            <a:r>
              <a:rPr kumimoji="1" lang="ja-JP" altLang="en-US" dirty="0"/>
              <a:t>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4CE519-4822-44FE-B4CB-8DB16031F9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To develop and extend the use of efficient strategies to solve 1 digit by 2 digit multiplication problems.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0EC45FCF-3B61-403A-B3E7-249069F5F34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660902"/>
              </p:ext>
            </p:extLst>
          </p:nvPr>
        </p:nvGraphicFramePr>
        <p:xfrm>
          <a:off x="4641850" y="2658533"/>
          <a:ext cx="3336925" cy="329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80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2BF74AF-38F3-42E3-A19E-AB454087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Presenting the problem for the day</a:t>
            </a:r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B562EE-30D3-4CE2-8AE7-CA42A72ED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48880"/>
            <a:ext cx="6798736" cy="38884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ja-JP" sz="2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At the very </a:t>
            </a:r>
            <a:r>
              <a:rPr lang="en-US" altLang="ja-JP" sz="21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start</a:t>
            </a:r>
            <a:r>
              <a:rPr lang="en-US" altLang="ja-JP" sz="2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of the lesson, the teacher </a:t>
            </a:r>
            <a:r>
              <a:rPr lang="en-US" altLang="ja-JP" sz="21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reminded the children that they</a:t>
            </a:r>
            <a:r>
              <a:rPr lang="en-US" altLang="ja-JP" sz="21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will not be talking about the answer </a:t>
            </a:r>
            <a:r>
              <a:rPr lang="en-US" altLang="ja-JP" sz="21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(thinking </a:t>
            </a:r>
            <a:r>
              <a:rPr lang="en-US" altLang="ja-JP" sz="21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is more important than just getting the answer).</a:t>
            </a:r>
            <a:endParaRPr lang="ja-JP" altLang="ja-JP" sz="2100" kern="100" dirty="0">
              <a:solidFill>
                <a:schemeClr val="tx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1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teacher asked for </a:t>
            </a:r>
            <a:r>
              <a:rPr lang="en-US" altLang="ja-JP" sz="21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thinking question</a:t>
            </a:r>
            <a:r>
              <a:rPr lang="en-US" altLang="ja-JP" sz="21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, and t</a:t>
            </a:r>
            <a:r>
              <a:rPr lang="en-US" altLang="ja-JP" sz="2100" kern="100" dirty="0">
                <a:solidFill>
                  <a:schemeClr val="tx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he </a:t>
            </a:r>
            <a:r>
              <a:rPr lang="en-US" altLang="ja-JP" sz="2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children posed different questions. </a:t>
            </a:r>
            <a:endParaRPr lang="en-US" altLang="ja-JP" sz="21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lvl="1" algn="just"/>
            <a:r>
              <a:rPr lang="en-US" altLang="ja-JP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游明朝" panose="02020400000000000000" pitchFamily="18" charset="-128"/>
              </a:rPr>
              <a:t>Lu: Are we allowed to use anything we want?</a:t>
            </a:r>
            <a:endParaRPr lang="ja-JP" altLang="ja-JP" sz="14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游明朝" panose="02020400000000000000" pitchFamily="18" charset="-128"/>
            </a:endParaRPr>
          </a:p>
          <a:p>
            <a:pPr lvl="1" algn="just"/>
            <a:r>
              <a:rPr lang="en-US" altLang="ja-JP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游明朝" panose="02020400000000000000" pitchFamily="18" charset="-128"/>
              </a:rPr>
              <a:t>Georgia: Do you have to use a strategy that you got for your… learning goal?</a:t>
            </a:r>
            <a:endParaRPr lang="ja-JP" altLang="ja-JP" sz="14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游明朝" panose="02020400000000000000" pitchFamily="18" charset="-128"/>
            </a:endParaRPr>
          </a:p>
          <a:p>
            <a:pPr lvl="1" algn="just"/>
            <a:r>
              <a:rPr lang="en-US" altLang="ja-JP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游明朝" panose="02020400000000000000" pitchFamily="18" charset="-128"/>
              </a:rPr>
              <a:t>Les: Can we combine the strategies? </a:t>
            </a:r>
            <a:endParaRPr lang="ja-JP" altLang="ja-JP" sz="14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游明朝" panose="02020400000000000000" pitchFamily="18" charset="-128"/>
            </a:endParaRPr>
          </a:p>
          <a:p>
            <a:pPr lvl="1" algn="just"/>
            <a:r>
              <a:rPr lang="en-US" altLang="ja-JP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Es: Can you use more than one strategy? </a:t>
            </a:r>
            <a:endParaRPr lang="ja-JP" altLang="ja-JP" sz="17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1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teacher </a:t>
            </a:r>
            <a:r>
              <a:rPr lang="en-US" altLang="ja-JP" sz="21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elicited several ideas of approaching the problem</a:t>
            </a:r>
            <a:r>
              <a:rPr lang="en-US" altLang="ja-JP" sz="2100" kern="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: “repeated addition,” “the split strategy,” “groups of,” “vertical multiplication” and so on.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B4E1DD7B-6AE4-4700-A0C6-02020EC2263D}"/>
              </a:ext>
            </a:extLst>
          </p:cNvPr>
          <p:cNvSpPr/>
          <p:nvPr/>
        </p:nvSpPr>
        <p:spPr>
          <a:xfrm>
            <a:off x="3985177" y="2651254"/>
            <a:ext cx="4536504" cy="1152128"/>
          </a:xfrm>
          <a:prstGeom prst="wedgeRoundRectCallout">
            <a:avLst>
              <a:gd name="adj1" fmla="val -10272"/>
              <a:gd name="adj2" fmla="val 69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</a:rPr>
              <a:t>How can we encourage children to pose their own questions that relate to the goal of the lesson?</a:t>
            </a:r>
            <a:endParaRPr kumimoji="1" lang="ja-JP" altLang="en-US" sz="2400" dirty="0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420B0BFF-5B6B-4409-8E43-47C57095C554}"/>
              </a:ext>
            </a:extLst>
          </p:cNvPr>
          <p:cNvSpPr/>
          <p:nvPr/>
        </p:nvSpPr>
        <p:spPr>
          <a:xfrm>
            <a:off x="1176865" y="1916830"/>
            <a:ext cx="5616624" cy="432050"/>
          </a:xfrm>
          <a:prstGeom prst="wedgeRoundRectCallout">
            <a:avLst>
              <a:gd name="adj1" fmla="val -20129"/>
              <a:gd name="adj2" fmla="val 785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accent2">
                    <a:lumMod val="75000"/>
                  </a:schemeClr>
                </a:solidFill>
              </a:rPr>
              <a:t>Establishing socio-mathematical norms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10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45A2F-24A8-423F-8AC0-4FE9AD78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Discussing solution methods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1DE9F5B-2958-4F0C-B976-0A452EB69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The teacher elicited multiple solution methods, and the class shared/discussed features of each method.</a:t>
            </a:r>
          </a:p>
          <a:p>
            <a:pPr lvl="1"/>
            <a:r>
              <a:rPr lang="en-US" altLang="ja-JP" dirty="0"/>
              <a:t>Purposeful naming; Comparing and contrasting different methods; Encourage to take notes (green pencil); Putting name to the solution method; and so on.</a:t>
            </a:r>
          </a:p>
          <a:p>
            <a:pPr lvl="1"/>
            <a:r>
              <a:rPr lang="en-US" altLang="ja-JP" dirty="0"/>
              <a:t>Ari’s “complicated strategy” was an unexpected one. Nevertheless, the teacher and the class were trying to understand his reasoning.</a:t>
            </a:r>
            <a:endParaRPr lang="ja-JP" altLang="en-US" dirty="0"/>
          </a:p>
          <a:p>
            <a:r>
              <a:rPr lang="en-US" altLang="ja-JP" dirty="0"/>
              <a:t>Goal of the lesson is to develop and extend the use of efficient strategies. “</a:t>
            </a:r>
            <a:r>
              <a:rPr lang="en-US" altLang="ja-JP" dirty="0">
                <a:solidFill>
                  <a:srgbClr val="FF0000"/>
                </a:solidFill>
              </a:rPr>
              <a:t>Did discussion move forward to the goal?</a:t>
            </a:r>
            <a:r>
              <a:rPr lang="en-US" altLang="ja-JP" dirty="0"/>
              <a:t>” This question is often addressed as the object of post-lesson discussion.</a:t>
            </a:r>
          </a:p>
        </p:txBody>
      </p:sp>
    </p:spTree>
    <p:extLst>
      <p:ext uri="{BB962C8B-B14F-4D97-AF65-F5344CB8AC3E}">
        <p14:creationId xmlns:p14="http://schemas.microsoft.com/office/powerpoint/2010/main" val="301624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45A2F-24A8-423F-8AC0-4FE9AD78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Discussing solution methods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1DE9F5B-2958-4F0C-B976-0A452EB69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4" y="2492895"/>
            <a:ext cx="7067543" cy="3744417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“What do you think made the problem trickier?” </a:t>
            </a:r>
            <a:r>
              <a:rPr lang="en-US" altLang="ja-JP" dirty="0">
                <a:solidFill>
                  <a:schemeClr val="tx1"/>
                </a:solidFill>
              </a:rPr>
              <a:t>A good way to begin the discussion.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To elicit the idea underlying efficiency (easy/fast) is important</a:t>
            </a:r>
            <a:r>
              <a:rPr lang="en-US" altLang="ja-JP" dirty="0"/>
              <a:t>. In</a:t>
            </a:r>
            <a:r>
              <a:rPr lang="ja-JP" altLang="en-US" dirty="0"/>
              <a:t> </a:t>
            </a:r>
            <a:r>
              <a:rPr lang="en-US" altLang="ja-JP" dirty="0"/>
              <a:t>their worksheets, many children were using “groups of” strategy and “addition” (both repeated addition and split addition). For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children,</a:t>
            </a:r>
            <a:r>
              <a:rPr lang="ja-JP" altLang="en-US" dirty="0"/>
              <a:t> </a:t>
            </a:r>
            <a:r>
              <a:rPr lang="en-US" altLang="ja-JP" dirty="0"/>
              <a:t>important</a:t>
            </a:r>
            <a:r>
              <a:rPr lang="ja-JP" altLang="en-US" dirty="0"/>
              <a:t> </a:t>
            </a:r>
            <a:r>
              <a:rPr lang="en-US" altLang="ja-JP" dirty="0"/>
              <a:t>ideas</a:t>
            </a:r>
            <a:r>
              <a:rPr lang="ja-JP" altLang="en-US" dirty="0"/>
              <a:t> </a:t>
            </a:r>
            <a:r>
              <a:rPr lang="en-US" altLang="ja-JP" dirty="0"/>
              <a:t>will</a:t>
            </a:r>
            <a:r>
              <a:rPr lang="ja-JP" altLang="en-US" dirty="0"/>
              <a:t> </a:t>
            </a:r>
            <a:r>
              <a:rPr lang="en-US" altLang="ja-JP" dirty="0"/>
              <a:t>be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“</a:t>
            </a:r>
            <a:r>
              <a:rPr lang="en-US" altLang="ja-JP" dirty="0" err="1">
                <a:solidFill>
                  <a:srgbClr val="FF0000"/>
                </a:solidFill>
              </a:rPr>
              <a:t>groupitize</a:t>
            </a:r>
            <a:r>
              <a:rPr lang="en-US" altLang="ja-JP" dirty="0">
                <a:solidFill>
                  <a:srgbClr val="FF0000"/>
                </a:solidFill>
              </a:rPr>
              <a:t>” and “split original number into easier numbers.” </a:t>
            </a:r>
            <a:r>
              <a:rPr lang="en-US" altLang="ja-JP" dirty="0"/>
              <a:t>Another is </a:t>
            </a:r>
            <a:r>
              <a:rPr lang="en-US" altLang="ja-JP" dirty="0">
                <a:solidFill>
                  <a:srgbClr val="FF0000"/>
                </a:solidFill>
              </a:rPr>
              <a:t>“use multiplication” </a:t>
            </a:r>
            <a:r>
              <a:rPr lang="en-US" altLang="ja-JP" dirty="0"/>
              <a:t>rather than writing and adding the same number six times.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Possibility of further teaching actions to enhance comparison/discussion of multiple solutions</a:t>
            </a:r>
            <a:r>
              <a:rPr lang="en-US" altLang="ja-JP" dirty="0"/>
              <a:t> </a:t>
            </a:r>
            <a:r>
              <a:rPr lang="en-US" altLang="ja-JP" dirty="0">
                <a:sym typeface="Wingdings" panose="05000000000000000000" pitchFamily="2" charset="2"/>
              </a:rPr>
              <a:t> e.g., connecting representations; </a:t>
            </a:r>
            <a:r>
              <a:rPr lang="en-US" altLang="ja-JP" dirty="0"/>
              <a:t>finding common ideas; probing the name for a solution; utilizing </a:t>
            </a:r>
            <a:r>
              <a:rPr lang="en-US" altLang="ja-JP" dirty="0" err="1"/>
              <a:t>Bansho</a:t>
            </a:r>
            <a:r>
              <a:rPr lang="en-US" altLang="ja-JP" dirty="0"/>
              <a:t> (blackboard writing)</a:t>
            </a:r>
          </a:p>
          <a:p>
            <a:r>
              <a:rPr lang="en-US" altLang="ja-JP" dirty="0"/>
              <a:t>Dealing with “groups of”: </a:t>
            </a:r>
          </a:p>
          <a:p>
            <a:pPr lvl="1"/>
            <a:r>
              <a:rPr lang="en-US" altLang="ja-JP" dirty="0"/>
              <a:t>Elise “That’s just the fives. And, then I added the threes in a new group of 18…” Possibility to </a:t>
            </a:r>
            <a:r>
              <a:rPr lang="en-US" altLang="ja-JP" dirty="0">
                <a:solidFill>
                  <a:srgbClr val="FF0000"/>
                </a:solidFill>
              </a:rPr>
              <a:t>attend to the important idea of splitting </a:t>
            </a:r>
            <a:r>
              <a:rPr lang="en-US" altLang="ja-JP" dirty="0"/>
              <a:t>and connect it with other solutions.</a:t>
            </a:r>
            <a:endParaRPr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6DB91DF-3606-4531-802E-9D2CF7D9FA3D}"/>
              </a:ext>
            </a:extLst>
          </p:cNvPr>
          <p:cNvGrpSpPr/>
          <p:nvPr/>
        </p:nvGrpSpPr>
        <p:grpSpPr>
          <a:xfrm>
            <a:off x="6228184" y="915337"/>
            <a:ext cx="2160240" cy="2448272"/>
            <a:chOff x="3071812" y="1857375"/>
            <a:chExt cx="3000375" cy="389367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B4D5D9A-1196-41A8-997A-28E12CB45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12" y="1857375"/>
              <a:ext cx="3000375" cy="3143250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99EAE9E-F47A-44E0-B8BD-3A99BF245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1812" y="5017627"/>
              <a:ext cx="1238250" cy="733425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362208"/>
            <a:ext cx="1212357" cy="10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5F1C68-3389-461F-AED2-7FD39DEC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Highlighting and summarizing the major points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F9D4D8-0E1D-4F74-A209-B98EA14C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children wrote “handy hint” for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omeone to solve this problem. Four children presented their hints. </a:t>
            </a:r>
            <a:r>
              <a:rPr lang="en-US" altLang="ja-JP" sz="1800" kern="100" dirty="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Nice opportunity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They also could </a:t>
            </a:r>
            <a:r>
              <a:rPr lang="en-US" altLang="ja-JP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solve similar problem by themselves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to reflect on the solutions. Not just listening to solutions by others but also doing by themselves fosters learning. It</a:t>
            </a:r>
            <a:r>
              <a:rPr lang="ja-JP" altLang="en-US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is</a:t>
            </a:r>
            <a:r>
              <a:rPr lang="ja-JP" altLang="en-US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also</a:t>
            </a:r>
            <a:r>
              <a:rPr lang="ja-JP" altLang="en-US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important</a:t>
            </a:r>
            <a:r>
              <a:rPr lang="ja-JP" altLang="en-US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to</a:t>
            </a:r>
            <a:r>
              <a:rPr lang="ja-JP" altLang="en-US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make</a:t>
            </a:r>
            <a:r>
              <a:rPr lang="ja-JP" altLang="en-US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connection</a:t>
            </a:r>
            <a:r>
              <a:rPr lang="ja-JP" altLang="en-US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to</a:t>
            </a:r>
            <a:r>
              <a:rPr lang="ja-JP" altLang="en-US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</a:t>
            </a:r>
            <a:r>
              <a:rPr lang="ja-JP" altLang="en-US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next</a:t>
            </a:r>
            <a:r>
              <a:rPr lang="ja-JP" altLang="en-US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lesson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Opportunity for critical reflection of the lesson by the children’s writing of “handy hints”:</a:t>
            </a:r>
          </a:p>
          <a:p>
            <a:pPr lvl="1" algn="just"/>
            <a:r>
              <a:rPr lang="en-US" altLang="ja-JP" sz="1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number of children who wrote about the idea of splitting was small.</a:t>
            </a:r>
          </a:p>
          <a:p>
            <a:pPr lvl="1" algn="just"/>
            <a:r>
              <a:rPr lang="en-US" altLang="ja-JP" sz="1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Several children wrote that “groups of” strategy is not efficient so should not be used. </a:t>
            </a:r>
          </a:p>
        </p:txBody>
      </p:sp>
      <p:sp>
        <p:nvSpPr>
          <p:cNvPr id="4" name="吹き出し: 角を丸めた四角形 2">
            <a:extLst>
              <a:ext uri="{FF2B5EF4-FFF2-40B4-BE49-F238E27FC236}">
                <a16:creationId xmlns:a16="http://schemas.microsoft.com/office/drawing/2014/main" id="{37743770-439E-4169-9A27-8D666928E751}"/>
              </a:ext>
            </a:extLst>
          </p:cNvPr>
          <p:cNvSpPr/>
          <p:nvPr/>
        </p:nvSpPr>
        <p:spPr>
          <a:xfrm>
            <a:off x="3347864" y="3212976"/>
            <a:ext cx="5184576" cy="720080"/>
          </a:xfrm>
          <a:prstGeom prst="wedgeRoundRectCallout">
            <a:avLst>
              <a:gd name="adj1" fmla="val -32956"/>
              <a:gd name="adj2" fmla="val 708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/>
              <a:t>What do you want to do in the next lesson? What questions do you have now?</a:t>
            </a:r>
          </a:p>
        </p:txBody>
      </p:sp>
    </p:spTree>
    <p:extLst>
      <p:ext uri="{BB962C8B-B14F-4D97-AF65-F5344CB8AC3E}">
        <p14:creationId xmlns:p14="http://schemas.microsoft.com/office/powerpoint/2010/main" val="22676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0C4377-7EE8-43DF-9B3B-7A774A54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E83930-B59C-44BA-AD16-22988AEB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7516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As I showed in the slides, I observed important teaching actions to elicit children’s thinking, making connections as well as reflections. The teacher is calm and carefully listens and gives feedback to the variety of children’s voices. I was also impressed by the children from different grade levels who work together and learn from each other.</a:t>
            </a:r>
          </a:p>
          <a:p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Since this is “composite class,” setting up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common lesson-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goal as well as organizing the whole-class discussion toward the goal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is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not easy. One attempt would be to connect and emphasize the ideas underlying efficiency to enhance each </a:t>
            </a:r>
            <a:r>
              <a:rPr lang="en-US" altLang="ja-JP" sz="18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child’s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internalization. </a:t>
            </a:r>
          </a:p>
          <a:p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 wonder what the differences are between the inquiry approach emphasized in Australia and the structured problem solving approach to teach mathematics in Japan.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457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B39F056-294A-444A-801A-47BEC8D0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Thank you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A3C165-622E-4456-9678-DB191C738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4802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1025</Words>
  <Application>Microsoft Office PowerPoint</Application>
  <PresentationFormat>画面に合わせる (4:3)</PresentationFormat>
  <Paragraphs>72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游ゴシック</vt:lpstr>
      <vt:lpstr>游明朝</vt:lpstr>
      <vt:lpstr>Arial</vt:lpstr>
      <vt:lpstr>Calibri</vt:lpstr>
      <vt:lpstr>Garamond</vt:lpstr>
      <vt:lpstr>オーガニック</vt:lpstr>
      <vt:lpstr>A comment from the perspective of structured problem solving</vt:lpstr>
      <vt:lpstr>Japanese lesson pattern  (Stigler &amp; Hiebert, 1999)</vt:lpstr>
      <vt:lpstr>Looking at the three activities</vt:lpstr>
      <vt:lpstr>Presenting the problem for the day</vt:lpstr>
      <vt:lpstr>Discussing solution methods</vt:lpstr>
      <vt:lpstr>Discussing solution methods</vt:lpstr>
      <vt:lpstr>Highlighting and summarizing the major points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Lessons Stimulating Reflective Learning Japanese Perspective</dc:title>
  <dc:creator>Keiko Hino</dc:creator>
  <cp:lastModifiedBy>日野 圭子</cp:lastModifiedBy>
  <cp:revision>326</cp:revision>
  <cp:lastPrinted>2020-10-14T04:43:58Z</cp:lastPrinted>
  <dcterms:created xsi:type="dcterms:W3CDTF">2012-05-04T04:11:27Z</dcterms:created>
  <dcterms:modified xsi:type="dcterms:W3CDTF">2020-10-20T21:32:46Z</dcterms:modified>
</cp:coreProperties>
</file>